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60"/>
  </p:notesMasterIdLst>
  <p:sldIdLst>
    <p:sldId id="256" r:id="rId2"/>
    <p:sldId id="354" r:id="rId3"/>
    <p:sldId id="295" r:id="rId4"/>
    <p:sldId id="325" r:id="rId5"/>
    <p:sldId id="358" r:id="rId6"/>
    <p:sldId id="360" r:id="rId7"/>
    <p:sldId id="364" r:id="rId8"/>
    <p:sldId id="362" r:id="rId9"/>
    <p:sldId id="399" r:id="rId10"/>
    <p:sldId id="368" r:id="rId11"/>
    <p:sldId id="371" r:id="rId12"/>
    <p:sldId id="372" r:id="rId13"/>
    <p:sldId id="373" r:id="rId14"/>
    <p:sldId id="375" r:id="rId15"/>
    <p:sldId id="376" r:id="rId16"/>
    <p:sldId id="377" r:id="rId17"/>
    <p:sldId id="378" r:id="rId18"/>
    <p:sldId id="379" r:id="rId19"/>
    <p:sldId id="380" r:id="rId20"/>
    <p:sldId id="381" r:id="rId21"/>
    <p:sldId id="383" r:id="rId22"/>
    <p:sldId id="384" r:id="rId23"/>
    <p:sldId id="387" r:id="rId24"/>
    <p:sldId id="388" r:id="rId25"/>
    <p:sldId id="389" r:id="rId26"/>
    <p:sldId id="390" r:id="rId27"/>
    <p:sldId id="391" r:id="rId28"/>
    <p:sldId id="392" r:id="rId29"/>
    <p:sldId id="393" r:id="rId30"/>
    <p:sldId id="395" r:id="rId31"/>
    <p:sldId id="327" r:id="rId32"/>
    <p:sldId id="329" r:id="rId33"/>
    <p:sldId id="397" r:id="rId34"/>
    <p:sldId id="330" r:id="rId35"/>
    <p:sldId id="331" r:id="rId36"/>
    <p:sldId id="332" r:id="rId37"/>
    <p:sldId id="333" r:id="rId38"/>
    <p:sldId id="334" r:id="rId39"/>
    <p:sldId id="335" r:id="rId40"/>
    <p:sldId id="336" r:id="rId41"/>
    <p:sldId id="337" r:id="rId42"/>
    <p:sldId id="343" r:id="rId43"/>
    <p:sldId id="338" r:id="rId44"/>
    <p:sldId id="341" r:id="rId45"/>
    <p:sldId id="344" r:id="rId46"/>
    <p:sldId id="340" r:id="rId47"/>
    <p:sldId id="339" r:id="rId48"/>
    <p:sldId id="345" r:id="rId49"/>
    <p:sldId id="346" r:id="rId50"/>
    <p:sldId id="347" r:id="rId51"/>
    <p:sldId id="348" r:id="rId52"/>
    <p:sldId id="349" r:id="rId53"/>
    <p:sldId id="350" r:id="rId54"/>
    <p:sldId id="351" r:id="rId55"/>
    <p:sldId id="352" r:id="rId56"/>
    <p:sldId id="353" r:id="rId57"/>
    <p:sldId id="396" r:id="rId58"/>
    <p:sldId id="291"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8819197" initials="h" lastIdx="1" clrIdx="0">
    <p:extLst>
      <p:ext uri="{19B8F6BF-5375-455C-9EA6-DF929625EA0E}">
        <p15:presenceInfo xmlns:p15="http://schemas.microsoft.com/office/powerpoint/2012/main" userId="he881919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794"/>
    <a:srgbClr val="0000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32" autoAdjust="0"/>
    <p:restoredTop sz="81060" autoAdjust="0"/>
  </p:normalViewPr>
  <p:slideViewPr>
    <p:cSldViewPr>
      <p:cViewPr varScale="1">
        <p:scale>
          <a:sx n="87" d="100"/>
          <a:sy n="87" d="100"/>
        </p:scale>
        <p:origin x="966"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8" d="100"/>
          <a:sy n="88" d="100"/>
        </p:scale>
        <p:origin x="382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C2CB7-01F3-4F3B-A0F4-907E24D682D8}" type="datetimeFigureOut">
              <a:rPr lang="zh-CN" altLang="en-US" smtClean="0"/>
              <a:t>2016/12/22</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F7AC8E-E0F4-40C3-8D74-662C403C6FBE}" type="slidenum">
              <a:rPr lang="zh-CN" altLang="en-US" smtClean="0"/>
              <a:t>‹#›</a:t>
            </a:fld>
            <a:endParaRPr lang="zh-CN" altLang="en-US"/>
          </a:p>
        </p:txBody>
      </p:sp>
    </p:spTree>
    <p:extLst>
      <p:ext uri="{BB962C8B-B14F-4D97-AF65-F5344CB8AC3E}">
        <p14:creationId xmlns:p14="http://schemas.microsoft.com/office/powerpoint/2010/main" val="3538074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zh-CN" baseline="0" dirty="0" smtClean="0"/>
          </a:p>
        </p:txBody>
      </p:sp>
      <p:sp>
        <p:nvSpPr>
          <p:cNvPr id="4" name="Slide Number Placeholder 3"/>
          <p:cNvSpPr>
            <a:spLocks noGrp="1"/>
          </p:cNvSpPr>
          <p:nvPr>
            <p:ph type="sldNum" sz="quarter" idx="10"/>
          </p:nvPr>
        </p:nvSpPr>
        <p:spPr/>
        <p:txBody>
          <a:bodyPr/>
          <a:lstStyle/>
          <a:p>
            <a:fld id="{E6F7AC8E-E0F4-40C3-8D74-662C403C6FBE}" type="slidenum">
              <a:rPr lang="zh-CN" altLang="en-US" smtClean="0"/>
              <a:t>1</a:t>
            </a:fld>
            <a:endParaRPr lang="zh-CN" altLang="en-US"/>
          </a:p>
        </p:txBody>
      </p:sp>
    </p:spTree>
    <p:extLst>
      <p:ext uri="{BB962C8B-B14F-4D97-AF65-F5344CB8AC3E}">
        <p14:creationId xmlns:p14="http://schemas.microsoft.com/office/powerpoint/2010/main" val="226585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aseline="0" dirty="0" smtClean="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14</a:t>
            </a:fld>
            <a:endParaRPr lang="zh-CN" altLang="en-US"/>
          </a:p>
        </p:txBody>
      </p:sp>
    </p:spTree>
    <p:extLst>
      <p:ext uri="{BB962C8B-B14F-4D97-AF65-F5344CB8AC3E}">
        <p14:creationId xmlns:p14="http://schemas.microsoft.com/office/powerpoint/2010/main" val="34574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15</a:t>
            </a:fld>
            <a:endParaRPr lang="zh-CN" altLang="en-US"/>
          </a:p>
        </p:txBody>
      </p:sp>
    </p:spTree>
    <p:extLst>
      <p:ext uri="{BB962C8B-B14F-4D97-AF65-F5344CB8AC3E}">
        <p14:creationId xmlns:p14="http://schemas.microsoft.com/office/powerpoint/2010/main" val="285644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aseline="0" dirty="0" smtClean="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16</a:t>
            </a:fld>
            <a:endParaRPr lang="zh-CN" altLang="en-US"/>
          </a:p>
        </p:txBody>
      </p:sp>
    </p:spTree>
    <p:extLst>
      <p:ext uri="{BB962C8B-B14F-4D97-AF65-F5344CB8AC3E}">
        <p14:creationId xmlns:p14="http://schemas.microsoft.com/office/powerpoint/2010/main" val="3313022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17</a:t>
            </a:fld>
            <a:endParaRPr lang="zh-CN" altLang="en-US"/>
          </a:p>
        </p:txBody>
      </p:sp>
    </p:spTree>
    <p:extLst>
      <p:ext uri="{BB962C8B-B14F-4D97-AF65-F5344CB8AC3E}">
        <p14:creationId xmlns:p14="http://schemas.microsoft.com/office/powerpoint/2010/main" val="373670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18</a:t>
            </a:fld>
            <a:endParaRPr lang="zh-CN" altLang="en-US"/>
          </a:p>
        </p:txBody>
      </p:sp>
    </p:spTree>
    <p:extLst>
      <p:ext uri="{BB962C8B-B14F-4D97-AF65-F5344CB8AC3E}">
        <p14:creationId xmlns:p14="http://schemas.microsoft.com/office/powerpoint/2010/main" val="160008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sz="2000" dirty="0" smtClean="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19</a:t>
            </a:fld>
            <a:endParaRPr lang="zh-CN" altLang="en-US"/>
          </a:p>
        </p:txBody>
      </p:sp>
    </p:spTree>
    <p:extLst>
      <p:ext uri="{BB962C8B-B14F-4D97-AF65-F5344CB8AC3E}">
        <p14:creationId xmlns:p14="http://schemas.microsoft.com/office/powerpoint/2010/main" val="4103371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21</a:t>
            </a:fld>
            <a:endParaRPr lang="zh-CN" altLang="en-US"/>
          </a:p>
        </p:txBody>
      </p:sp>
    </p:spTree>
    <p:extLst>
      <p:ext uri="{BB962C8B-B14F-4D97-AF65-F5344CB8AC3E}">
        <p14:creationId xmlns:p14="http://schemas.microsoft.com/office/powerpoint/2010/main" val="388077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22</a:t>
            </a:fld>
            <a:endParaRPr lang="zh-CN" altLang="en-US"/>
          </a:p>
        </p:txBody>
      </p:sp>
    </p:spTree>
    <p:extLst>
      <p:ext uri="{BB962C8B-B14F-4D97-AF65-F5344CB8AC3E}">
        <p14:creationId xmlns:p14="http://schemas.microsoft.com/office/powerpoint/2010/main" val="24746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23</a:t>
            </a:fld>
            <a:endParaRPr lang="zh-CN" altLang="en-US"/>
          </a:p>
        </p:txBody>
      </p:sp>
    </p:spTree>
    <p:extLst>
      <p:ext uri="{BB962C8B-B14F-4D97-AF65-F5344CB8AC3E}">
        <p14:creationId xmlns:p14="http://schemas.microsoft.com/office/powerpoint/2010/main" val="2628568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24</a:t>
            </a:fld>
            <a:endParaRPr lang="zh-CN" altLang="en-US"/>
          </a:p>
        </p:txBody>
      </p:sp>
    </p:spTree>
    <p:extLst>
      <p:ext uri="{BB962C8B-B14F-4D97-AF65-F5344CB8AC3E}">
        <p14:creationId xmlns:p14="http://schemas.microsoft.com/office/powerpoint/2010/main" val="312865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age of information explosion, recommender systems play an important role in alleviating information overload, and have been widely adopted by many online services. For example…</a:t>
            </a:r>
            <a:endParaRPr lang="en-US" baseline="0" dirty="0" smtClean="0">
              <a:solidFill>
                <a:schemeClr val="tx1"/>
              </a:solidFill>
            </a:endParaRPr>
          </a:p>
        </p:txBody>
      </p:sp>
      <p:sp>
        <p:nvSpPr>
          <p:cNvPr id="4" name="灯片编号占位符 3"/>
          <p:cNvSpPr>
            <a:spLocks noGrp="1"/>
          </p:cNvSpPr>
          <p:nvPr>
            <p:ph type="sldNum" sz="quarter" idx="10"/>
          </p:nvPr>
        </p:nvSpPr>
        <p:spPr/>
        <p:txBody>
          <a:bodyPr/>
          <a:lstStyle/>
          <a:p>
            <a:fld id="{E6F7AC8E-E0F4-40C3-8D74-662C403C6FBE}" type="slidenum">
              <a:rPr lang="zh-CN" altLang="en-US" smtClean="0"/>
              <a:t>3</a:t>
            </a:fld>
            <a:endParaRPr lang="zh-CN" altLang="en-US"/>
          </a:p>
        </p:txBody>
      </p:sp>
    </p:spTree>
    <p:extLst>
      <p:ext uri="{BB962C8B-B14F-4D97-AF65-F5344CB8AC3E}">
        <p14:creationId xmlns:p14="http://schemas.microsoft.com/office/powerpoint/2010/main" val="3056767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25</a:t>
            </a:fld>
            <a:endParaRPr lang="zh-CN" altLang="en-US"/>
          </a:p>
        </p:txBody>
      </p:sp>
    </p:spTree>
    <p:extLst>
      <p:ext uri="{BB962C8B-B14F-4D97-AF65-F5344CB8AC3E}">
        <p14:creationId xmlns:p14="http://schemas.microsoft.com/office/powerpoint/2010/main" val="115465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26</a:t>
            </a:fld>
            <a:endParaRPr lang="zh-CN" altLang="en-US"/>
          </a:p>
        </p:txBody>
      </p:sp>
    </p:spTree>
    <p:extLst>
      <p:ext uri="{BB962C8B-B14F-4D97-AF65-F5344CB8AC3E}">
        <p14:creationId xmlns:p14="http://schemas.microsoft.com/office/powerpoint/2010/main" val="450831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27</a:t>
            </a:fld>
            <a:endParaRPr lang="zh-CN" altLang="en-US"/>
          </a:p>
        </p:txBody>
      </p:sp>
    </p:spTree>
    <p:extLst>
      <p:ext uri="{BB962C8B-B14F-4D97-AF65-F5344CB8AC3E}">
        <p14:creationId xmlns:p14="http://schemas.microsoft.com/office/powerpoint/2010/main" val="196728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28</a:t>
            </a:fld>
            <a:endParaRPr lang="zh-CN" altLang="en-US"/>
          </a:p>
        </p:txBody>
      </p:sp>
    </p:spTree>
    <p:extLst>
      <p:ext uri="{BB962C8B-B14F-4D97-AF65-F5344CB8AC3E}">
        <p14:creationId xmlns:p14="http://schemas.microsoft.com/office/powerpoint/2010/main" val="3763829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However, we argue that</a:t>
            </a:r>
            <a:r>
              <a:rPr lang="en-US" baseline="0" dirty="0" smtClean="0"/>
              <a:t> the simple choice of inner product function can limit MF’s expressiveness.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31</a:t>
            </a:fld>
            <a:endParaRPr lang="zh-CN" altLang="en-US"/>
          </a:p>
        </p:txBody>
      </p:sp>
    </p:spTree>
    <p:extLst>
      <p:ext uri="{BB962C8B-B14F-4D97-AF65-F5344CB8AC3E}">
        <p14:creationId xmlns:p14="http://schemas.microsoft.com/office/powerpoint/2010/main" val="2253959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32</a:t>
            </a:fld>
            <a:endParaRPr lang="zh-CN" altLang="en-US"/>
          </a:p>
        </p:txBody>
      </p:sp>
    </p:spTree>
    <p:extLst>
      <p:ext uri="{BB962C8B-B14F-4D97-AF65-F5344CB8AC3E}">
        <p14:creationId xmlns:p14="http://schemas.microsoft.com/office/powerpoint/2010/main" val="2620411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This work tackles</a:t>
            </a:r>
            <a:r>
              <a:rPr lang="en-US" baseline="0" dirty="0" smtClean="0"/>
              <a:t> the recommendation problem by utilizing the deep learning techniques. As such we position our work as the intersect of the two areas. In the next, we will review some recent work that use deep learning from recommender systems.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34</a:t>
            </a:fld>
            <a:endParaRPr lang="zh-CN" altLang="en-US"/>
          </a:p>
        </p:txBody>
      </p:sp>
    </p:spTree>
    <p:extLst>
      <p:ext uri="{BB962C8B-B14F-4D97-AF65-F5344CB8AC3E}">
        <p14:creationId xmlns:p14="http://schemas.microsoft.com/office/powerpoint/2010/main" val="2751014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35</a:t>
            </a:fld>
            <a:endParaRPr lang="zh-CN" altLang="en-US"/>
          </a:p>
        </p:txBody>
      </p:sp>
    </p:spTree>
    <p:extLst>
      <p:ext uri="{BB962C8B-B14F-4D97-AF65-F5344CB8AC3E}">
        <p14:creationId xmlns:p14="http://schemas.microsoft.com/office/powerpoint/2010/main" val="560218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37</a:t>
            </a:fld>
            <a:endParaRPr lang="zh-CN" altLang="en-US"/>
          </a:p>
        </p:txBody>
      </p:sp>
    </p:spTree>
    <p:extLst>
      <p:ext uri="{BB962C8B-B14F-4D97-AF65-F5344CB8AC3E}">
        <p14:creationId xmlns:p14="http://schemas.microsoft.com/office/powerpoint/2010/main" val="773824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38</a:t>
            </a:fld>
            <a:endParaRPr lang="zh-CN" altLang="en-US"/>
          </a:p>
        </p:txBody>
      </p:sp>
    </p:spTree>
    <p:extLst>
      <p:ext uri="{BB962C8B-B14F-4D97-AF65-F5344CB8AC3E}">
        <p14:creationId xmlns:p14="http://schemas.microsoft.com/office/powerpoint/2010/main" val="42303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CF</a:t>
            </a:r>
            <a:r>
              <a:rPr lang="en-US" baseline="0" dirty="0" smtClean="0"/>
              <a:t> is the core component of a modern RS. It means that to make prediction about a user’s interest, we should also look at the preferences information from many other users.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a:t>
            </a:fld>
            <a:endParaRPr lang="zh-CN" altLang="en-US"/>
          </a:p>
        </p:txBody>
      </p:sp>
    </p:spTree>
    <p:extLst>
      <p:ext uri="{BB962C8B-B14F-4D97-AF65-F5344CB8AC3E}">
        <p14:creationId xmlns:p14="http://schemas.microsoft.com/office/powerpoint/2010/main" val="36706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NCF adopts two pathways to model users and items.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39</a:t>
            </a:fld>
            <a:endParaRPr lang="zh-CN" altLang="en-US"/>
          </a:p>
        </p:txBody>
      </p:sp>
    </p:spTree>
    <p:extLst>
      <p:ext uri="{BB962C8B-B14F-4D97-AF65-F5344CB8AC3E}">
        <p14:creationId xmlns:p14="http://schemas.microsoft.com/office/powerpoint/2010/main" val="1865189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 MF is the most popular model for recommendation and has been investigated extensively in literature, being able to recover it allows NCF to simulate a large family of factorization models, such as SVD++, </a:t>
            </a:r>
            <a:r>
              <a:rPr lang="en-US" sz="1200" b="0" i="0" u="none" strike="noStrike" kern="1200" baseline="0" dirty="0" err="1" smtClean="0">
                <a:solidFill>
                  <a:schemeClr val="tx1"/>
                </a:solidFill>
                <a:latin typeface="+mn-lt"/>
                <a:ea typeface="+mn-ea"/>
                <a:cs typeface="+mn-cs"/>
              </a:rPr>
              <a:t>timeSVD</a:t>
            </a:r>
            <a:r>
              <a:rPr lang="en-US" sz="1200" b="0" i="0" u="none" strike="noStrike" kern="1200" baseline="0" dirty="0" smtClean="0">
                <a:solidFill>
                  <a:schemeClr val="tx1"/>
                </a:solidFill>
                <a:latin typeface="+mn-lt"/>
                <a:ea typeface="+mn-ea"/>
                <a:cs typeface="+mn-cs"/>
              </a:rPr>
              <a:t> and Factorization Machines.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40</a:t>
            </a:fld>
            <a:endParaRPr lang="zh-CN" altLang="en-US"/>
          </a:p>
        </p:txBody>
      </p:sp>
    </p:spTree>
    <p:extLst>
      <p:ext uri="{BB962C8B-B14F-4D97-AF65-F5344CB8AC3E}">
        <p14:creationId xmlns:p14="http://schemas.microsoft.com/office/powerpoint/2010/main" val="2194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41</a:t>
            </a:fld>
            <a:endParaRPr lang="zh-CN" altLang="en-US"/>
          </a:p>
        </p:txBody>
      </p:sp>
    </p:spTree>
    <p:extLst>
      <p:ext uri="{BB962C8B-B14F-4D97-AF65-F5344CB8AC3E}">
        <p14:creationId xmlns:p14="http://schemas.microsoft.com/office/powerpoint/2010/main" val="3949329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By generalization ability,</a:t>
            </a:r>
            <a:r>
              <a:rPr lang="en-US" baseline="0" dirty="0" smtClean="0"/>
              <a:t> we mean a model’s prediction performance on the unknown, test data. </a:t>
            </a:r>
          </a:p>
          <a:p>
            <a:endParaRPr lang="en-US" baseline="0" dirty="0" smtClean="0"/>
          </a:p>
          <a:p>
            <a:r>
              <a:rPr lang="en-US" baseline="0" dirty="0" smtClean="0"/>
              <a:t>By representation ability, we mean a model’s ability to fit the training data.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42</a:t>
            </a:fld>
            <a:endParaRPr lang="zh-CN" altLang="en-US"/>
          </a:p>
        </p:txBody>
      </p:sp>
    </p:spTree>
    <p:extLst>
      <p:ext uri="{BB962C8B-B14F-4D97-AF65-F5344CB8AC3E}">
        <p14:creationId xmlns:p14="http://schemas.microsoft.com/office/powerpoint/2010/main" val="3439145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By generalization ability,</a:t>
            </a:r>
            <a:r>
              <a:rPr lang="en-US" baseline="0" dirty="0" smtClean="0"/>
              <a:t> we mean a model’s prediction performance on the unknown, test data. </a:t>
            </a:r>
          </a:p>
          <a:p>
            <a:endParaRPr lang="en-US" baseline="0" dirty="0" smtClean="0"/>
          </a:p>
          <a:p>
            <a:r>
              <a:rPr lang="en-US" baseline="0" dirty="0" smtClean="0"/>
              <a:t>By representation ability, we mean a model’s ability to fit the training data.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43</a:t>
            </a:fld>
            <a:endParaRPr lang="zh-CN" altLang="en-US"/>
          </a:p>
        </p:txBody>
      </p:sp>
    </p:spTree>
    <p:extLst>
      <p:ext uri="{BB962C8B-B14F-4D97-AF65-F5344CB8AC3E}">
        <p14:creationId xmlns:p14="http://schemas.microsoft.com/office/powerpoint/2010/main" val="3724637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45</a:t>
            </a:fld>
            <a:endParaRPr lang="zh-CN" altLang="en-US"/>
          </a:p>
        </p:txBody>
      </p:sp>
    </p:spTree>
    <p:extLst>
      <p:ext uri="{BB962C8B-B14F-4D97-AF65-F5344CB8AC3E}">
        <p14:creationId xmlns:p14="http://schemas.microsoft.com/office/powerpoint/2010/main" val="1509325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46</a:t>
            </a:fld>
            <a:endParaRPr lang="zh-CN" altLang="en-US"/>
          </a:p>
        </p:txBody>
      </p:sp>
    </p:spTree>
    <p:extLst>
      <p:ext uri="{BB962C8B-B14F-4D97-AF65-F5344CB8AC3E}">
        <p14:creationId xmlns:p14="http://schemas.microsoft.com/office/powerpoint/2010/main" val="1244424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49</a:t>
            </a:fld>
            <a:endParaRPr lang="zh-CN" altLang="en-US"/>
          </a:p>
        </p:txBody>
      </p:sp>
    </p:spTree>
    <p:extLst>
      <p:ext uri="{BB962C8B-B14F-4D97-AF65-F5344CB8AC3E}">
        <p14:creationId xmlns:p14="http://schemas.microsoft.com/office/powerpoint/2010/main" val="3166893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dirty="0" err="1" smtClean="0"/>
              <a:t>NeuMF</a:t>
            </a:r>
            <a:r>
              <a:rPr lang="en-US" baseline="0" dirty="0" smtClean="0"/>
              <a:t> significantly outperforms </a:t>
            </a:r>
            <a:r>
              <a:rPr lang="en-US" baseline="0" dirty="0" err="1" smtClean="0"/>
              <a:t>Eals</a:t>
            </a:r>
            <a:r>
              <a:rPr lang="en-US" baseline="0" dirty="0" smtClean="0"/>
              <a:t> and BPR with 5% relative improvement</a:t>
            </a:r>
            <a:endParaRPr lang="en-US" dirty="0" smtClean="0"/>
          </a:p>
          <a:p>
            <a:pPr marL="228600" indent="-228600">
              <a:buAutoNum type="arabicPeriod"/>
            </a:pPr>
            <a:r>
              <a:rPr lang="en-US" dirty="0" smtClean="0"/>
              <a:t>High</a:t>
            </a:r>
            <a:r>
              <a:rPr lang="en-US" baseline="0" dirty="0" smtClean="0"/>
              <a:t> expressiveness of </a:t>
            </a:r>
            <a:r>
              <a:rPr lang="en-US" baseline="0" dirty="0" err="1" smtClean="0"/>
              <a:t>NeuMF</a:t>
            </a:r>
            <a:r>
              <a:rPr lang="en-US" baseline="0" dirty="0" smtClean="0"/>
              <a:t>, and strong generalization ability. For Pinterest, a factor of 8 outperforms other methods with a large number of factors. </a:t>
            </a:r>
          </a:p>
          <a:p>
            <a:pPr marL="228600" indent="-228600">
              <a:buAutoNum type="arabicPeriod"/>
            </a:pP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51</a:t>
            </a:fld>
            <a:endParaRPr lang="zh-CN" altLang="en-US"/>
          </a:p>
        </p:txBody>
      </p:sp>
    </p:spTree>
    <p:extLst>
      <p:ext uri="{BB962C8B-B14F-4D97-AF65-F5344CB8AC3E}">
        <p14:creationId xmlns:p14="http://schemas.microsoft.com/office/powerpoint/2010/main" val="354726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Since most</a:t>
            </a:r>
            <a:r>
              <a:rPr lang="en-US" baseline="0" dirty="0" smtClean="0"/>
              <a:t> existing recommenders use shallow models, we believe this work </a:t>
            </a:r>
            <a:r>
              <a:rPr lang="en-US" sz="1200" b="0" i="0" u="none" strike="noStrike" kern="1200" baseline="0" dirty="0" smtClean="0">
                <a:solidFill>
                  <a:schemeClr val="tx1"/>
                </a:solidFill>
                <a:latin typeface="+mn-lt"/>
                <a:ea typeface="+mn-ea"/>
                <a:cs typeface="+mn-cs"/>
              </a:rPr>
              <a:t>opens up a new avenue of research possibilities for recommendation based on deep learning.</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56</a:t>
            </a:fld>
            <a:endParaRPr lang="zh-CN" altLang="en-US"/>
          </a:p>
        </p:txBody>
      </p:sp>
    </p:spTree>
    <p:extLst>
      <p:ext uri="{BB962C8B-B14F-4D97-AF65-F5344CB8AC3E}">
        <p14:creationId xmlns:p14="http://schemas.microsoft.com/office/powerpoint/2010/main" val="397743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5</a:t>
            </a:fld>
            <a:endParaRPr lang="zh-CN" altLang="en-US"/>
          </a:p>
        </p:txBody>
      </p:sp>
    </p:spTree>
    <p:extLst>
      <p:ext uri="{BB962C8B-B14F-4D97-AF65-F5344CB8AC3E}">
        <p14:creationId xmlns:p14="http://schemas.microsoft.com/office/powerpoint/2010/main" val="310179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6F7AC8E-E0F4-40C3-8D74-662C403C6FBE}" type="slidenum">
              <a:rPr lang="zh-CN" altLang="en-US" smtClean="0"/>
              <a:t>58</a:t>
            </a:fld>
            <a:endParaRPr lang="zh-CN" altLang="en-US"/>
          </a:p>
        </p:txBody>
      </p:sp>
    </p:spTree>
    <p:extLst>
      <p:ext uri="{BB962C8B-B14F-4D97-AF65-F5344CB8AC3E}">
        <p14:creationId xmlns:p14="http://schemas.microsoft.com/office/powerpoint/2010/main" val="177215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6</a:t>
            </a:fld>
            <a:endParaRPr lang="zh-CN" altLang="en-US"/>
          </a:p>
        </p:txBody>
      </p:sp>
    </p:spTree>
    <p:extLst>
      <p:ext uri="{BB962C8B-B14F-4D97-AF65-F5344CB8AC3E}">
        <p14:creationId xmlns:p14="http://schemas.microsoft.com/office/powerpoint/2010/main" val="65444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1" dirty="0" smtClean="0"/>
          </a:p>
        </p:txBody>
      </p:sp>
      <p:sp>
        <p:nvSpPr>
          <p:cNvPr id="4" name="灯片编号占位符 3"/>
          <p:cNvSpPr>
            <a:spLocks noGrp="1"/>
          </p:cNvSpPr>
          <p:nvPr>
            <p:ph type="sldNum" sz="quarter" idx="10"/>
          </p:nvPr>
        </p:nvSpPr>
        <p:spPr/>
        <p:txBody>
          <a:bodyPr/>
          <a:lstStyle/>
          <a:p>
            <a:fld id="{E6F7AC8E-E0F4-40C3-8D74-662C403C6FBE}" type="slidenum">
              <a:rPr lang="zh-CN" altLang="en-US" smtClean="0"/>
              <a:t>9</a:t>
            </a:fld>
            <a:endParaRPr lang="zh-CN" altLang="en-US"/>
          </a:p>
        </p:txBody>
      </p:sp>
    </p:spTree>
    <p:extLst>
      <p:ext uri="{BB962C8B-B14F-4D97-AF65-F5344CB8AC3E}">
        <p14:creationId xmlns:p14="http://schemas.microsoft.com/office/powerpoint/2010/main" val="427406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11</a:t>
            </a:fld>
            <a:endParaRPr lang="zh-CN" altLang="en-US"/>
          </a:p>
        </p:txBody>
      </p:sp>
    </p:spTree>
    <p:extLst>
      <p:ext uri="{BB962C8B-B14F-4D97-AF65-F5344CB8AC3E}">
        <p14:creationId xmlns:p14="http://schemas.microsoft.com/office/powerpoint/2010/main" val="652997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smtClean="0"/>
          </a:p>
        </p:txBody>
      </p:sp>
      <p:sp>
        <p:nvSpPr>
          <p:cNvPr id="4" name="灯片编号占位符 3"/>
          <p:cNvSpPr>
            <a:spLocks noGrp="1"/>
          </p:cNvSpPr>
          <p:nvPr>
            <p:ph type="sldNum" sz="quarter" idx="10"/>
          </p:nvPr>
        </p:nvSpPr>
        <p:spPr/>
        <p:txBody>
          <a:bodyPr/>
          <a:lstStyle/>
          <a:p>
            <a:fld id="{E6F7AC8E-E0F4-40C3-8D74-662C403C6FBE}" type="slidenum">
              <a:rPr lang="zh-CN" altLang="en-US" smtClean="0"/>
              <a:t>12</a:t>
            </a:fld>
            <a:endParaRPr lang="zh-CN" altLang="en-US"/>
          </a:p>
        </p:txBody>
      </p:sp>
    </p:spTree>
    <p:extLst>
      <p:ext uri="{BB962C8B-B14F-4D97-AF65-F5344CB8AC3E}">
        <p14:creationId xmlns:p14="http://schemas.microsoft.com/office/powerpoint/2010/main" val="2078111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F7AC8E-E0F4-40C3-8D74-662C403C6FBE}" type="slidenum">
              <a:rPr lang="zh-CN" altLang="en-US" smtClean="0"/>
              <a:t>13</a:t>
            </a:fld>
            <a:endParaRPr lang="zh-CN" altLang="en-US"/>
          </a:p>
        </p:txBody>
      </p:sp>
    </p:spTree>
    <p:extLst>
      <p:ext uri="{BB962C8B-B14F-4D97-AF65-F5344CB8AC3E}">
        <p14:creationId xmlns:p14="http://schemas.microsoft.com/office/powerpoint/2010/main" val="1376633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2204864"/>
            <a:ext cx="7772400" cy="1470025"/>
          </a:xfrm>
        </p:spPr>
        <p:txBody>
          <a:bodyPr/>
          <a:lstStyle>
            <a:lvl1pPr>
              <a:defRPr b="1" cap="none" spc="0">
                <a:ln>
                  <a:noFill/>
                </a:ln>
                <a:solidFill>
                  <a:schemeClr val="tx2">
                    <a:lumMod val="75000"/>
                  </a:schemeClr>
                </a:solidFill>
                <a:effectLst/>
                <a:latin typeface="+mj-lt"/>
                <a:cs typeface="Microsoft Sans Serif" pitchFamily="34" charset="0"/>
              </a:defRPr>
            </a:lvl1pPr>
          </a:lstStyle>
          <a:p>
            <a:r>
              <a:rPr lang="en-US" dirty="0" smtClean="0"/>
              <a:t>Click to edit Master title style </a:t>
            </a:r>
            <a:endParaRPr lang="en-SG" dirty="0"/>
          </a:p>
        </p:txBody>
      </p:sp>
      <p:sp>
        <p:nvSpPr>
          <p:cNvPr id="3" name="Subtitle 2"/>
          <p:cNvSpPr>
            <a:spLocks noGrp="1"/>
          </p:cNvSpPr>
          <p:nvPr>
            <p:ph type="subTitle" idx="1" hasCustomPrompt="1"/>
          </p:nvPr>
        </p:nvSpPr>
        <p:spPr>
          <a:xfrm>
            <a:off x="1331640" y="4149080"/>
            <a:ext cx="6472808" cy="12961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 style</a:t>
            </a:r>
            <a:endParaRPr lang="en-SG" dirty="0"/>
          </a:p>
        </p:txBody>
      </p:sp>
      <p:sp>
        <p:nvSpPr>
          <p:cNvPr id="4" name="灯片编号占位符 3"/>
          <p:cNvSpPr>
            <a:spLocks noGrp="1"/>
          </p:cNvSpPr>
          <p:nvPr>
            <p:ph type="sldNum" sz="quarter" idx="10"/>
          </p:nvPr>
        </p:nvSpPr>
        <p:spPr/>
        <p:txBody>
          <a:bodyPr/>
          <a:lstStyle/>
          <a:p>
            <a:fld id="{7D75B9EA-579D-4E82-A1B2-247215221A92}" type="slidenum">
              <a:rPr lang="en-SG" smtClean="0"/>
              <a:pPr/>
              <a:t>‹#›</a:t>
            </a:fld>
            <a:endParaRPr lang="en-SG" dirty="0"/>
          </a:p>
        </p:txBody>
      </p:sp>
    </p:spTree>
    <p:extLst>
      <p:ext uri="{BB962C8B-B14F-4D97-AF65-F5344CB8AC3E}">
        <p14:creationId xmlns:p14="http://schemas.microsoft.com/office/powerpoint/2010/main" val="10132354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188640"/>
            <a:ext cx="6517481" cy="1152128"/>
          </a:xfrm>
          <a:solidFill>
            <a:schemeClr val="bg1">
              <a:alpha val="17000"/>
            </a:schemeClr>
          </a:solidFill>
        </p:spPr>
        <p:txBody>
          <a:bodyPr anchor="ctr">
            <a:normAutofit/>
          </a:bodyPr>
          <a:lstStyle>
            <a:lvl1pPr algn="l">
              <a:defRPr sz="3600" b="1" cap="none" spc="0" baseline="0">
                <a:ln w="18415" cmpd="sng">
                  <a:noFill/>
                  <a:prstDash val="solid"/>
                </a:ln>
                <a:solidFill>
                  <a:schemeClr val="accent1">
                    <a:lumMod val="75000"/>
                  </a:schemeClr>
                </a:solidFill>
                <a:effectLst/>
              </a:defRPr>
            </a:lvl1pPr>
          </a:lstStyle>
          <a:p>
            <a:r>
              <a:rPr lang="en-US" dirty="0" smtClean="0"/>
              <a:t>HEAD ABOUT SOMETHING </a:t>
            </a:r>
            <a:endParaRPr lang="en-SG" dirty="0"/>
          </a:p>
        </p:txBody>
      </p:sp>
      <p:sp>
        <p:nvSpPr>
          <p:cNvPr id="3" name="Content Placeholder 2"/>
          <p:cNvSpPr>
            <a:spLocks noGrp="1"/>
          </p:cNvSpPr>
          <p:nvPr>
            <p:ph idx="1" hasCustomPrompt="1"/>
          </p:nvPr>
        </p:nvSpPr>
        <p:spPr>
          <a:xfrm>
            <a:off x="467544" y="1700808"/>
            <a:ext cx="8229600" cy="4597971"/>
          </a:xfrm>
        </p:spPr>
        <p:txBody>
          <a:bodyPr>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400" b="0"/>
            </a:lvl1pPr>
            <a:lvl2pPr>
              <a:defRPr sz="2200"/>
            </a:lvl2pPr>
            <a:lvl3pPr>
              <a:defRPr sz="2000"/>
            </a:lvl3pPr>
            <a:lvl4pPr>
              <a:defRPr sz="1800"/>
            </a:lvl4pPr>
            <a:lvl5pPr>
              <a:defRPr sz="1800"/>
            </a:lvl5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Click to edit Master Click to edit Master title style</a:t>
            </a:r>
            <a:endParaRPr lang="en-SG" dirty="0" smtClean="0"/>
          </a:p>
          <a:p>
            <a:pPr lvl="0"/>
            <a:r>
              <a:rPr lang="en-US" dirty="0" smtClean="0"/>
              <a:t>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6" name="Slide Number Placeholder 5"/>
          <p:cNvSpPr>
            <a:spLocks noGrp="1"/>
          </p:cNvSpPr>
          <p:nvPr>
            <p:ph type="sldNum" sz="quarter" idx="12"/>
          </p:nvPr>
        </p:nvSpPr>
        <p:spPr>
          <a:xfrm>
            <a:off x="6781800" y="6492875"/>
            <a:ext cx="2133600" cy="365125"/>
          </a:xfrm>
        </p:spPr>
        <p:txBody>
          <a:bodyPr/>
          <a:lstStyle>
            <a:lvl1pPr>
              <a:defRPr sz="1400" b="1">
                <a:solidFill>
                  <a:schemeClr val="bg1"/>
                </a:solidFill>
              </a:defRPr>
            </a:lvl1pPr>
          </a:lstStyle>
          <a:p>
            <a:fld id="{7D75B9EA-579D-4E82-A1B2-247215221A92}" type="slidenum">
              <a:rPr lang="en-SG" smtClean="0"/>
              <a:pPr/>
              <a:t>‹#›</a:t>
            </a:fld>
            <a:endParaRPr lang="en-SG" dirty="0"/>
          </a:p>
        </p:txBody>
      </p:sp>
    </p:spTree>
    <p:extLst>
      <p:ext uri="{BB962C8B-B14F-4D97-AF65-F5344CB8AC3E}">
        <p14:creationId xmlns:p14="http://schemas.microsoft.com/office/powerpoint/2010/main" val="37991006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d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5576" y="2276872"/>
            <a:ext cx="7772400" cy="1362075"/>
          </a:xfrm>
        </p:spPr>
        <p:txBody>
          <a:bodyPr anchor="t"/>
          <a:lstStyle>
            <a:lvl1pPr algn="l">
              <a:defRPr sz="4000" b="1" cap="all">
                <a:solidFill>
                  <a:schemeClr val="tx2">
                    <a:lumMod val="75000"/>
                  </a:schemeClr>
                </a:solidFill>
              </a:defRPr>
            </a:lvl1pPr>
          </a:lstStyle>
          <a:p>
            <a:r>
              <a:rPr lang="en-US" altLang="zh-CN" smtClean="0"/>
              <a:t>Click to edit Master title style</a:t>
            </a:r>
            <a:endParaRPr lang="en-SG" dirty="0"/>
          </a:p>
        </p:txBody>
      </p:sp>
      <p:sp>
        <p:nvSpPr>
          <p:cNvPr id="3" name="Text Placeholder 2"/>
          <p:cNvSpPr>
            <a:spLocks noGrp="1"/>
          </p:cNvSpPr>
          <p:nvPr>
            <p:ph type="body" idx="1"/>
          </p:nvPr>
        </p:nvSpPr>
        <p:spPr>
          <a:xfrm>
            <a:off x="755576" y="3861049"/>
            <a:ext cx="7772400" cy="43204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Tree>
    <p:extLst>
      <p:ext uri="{BB962C8B-B14F-4D97-AF65-F5344CB8AC3E}">
        <p14:creationId xmlns:p14="http://schemas.microsoft.com/office/powerpoint/2010/main" val="4341366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SG"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SG"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75B9EA-579D-4E82-A1B2-247215221A92}" type="slidenum">
              <a:rPr lang="en-SG" smtClean="0"/>
              <a:pPr/>
              <a:t>‹#›</a:t>
            </a:fld>
            <a:endParaRPr lang="en-SG" dirty="0"/>
          </a:p>
        </p:txBody>
      </p:sp>
    </p:spTree>
    <p:extLst>
      <p:ext uri="{BB962C8B-B14F-4D97-AF65-F5344CB8AC3E}">
        <p14:creationId xmlns:p14="http://schemas.microsoft.com/office/powerpoint/2010/main" val="2097504810"/>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mp.nus.edu.sg/~xiangnan/papers/icf.pptx"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comp.nus.edu.sg/~xiangnan/papers/ncf.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hyperlink" Target="http://www.comp.nus.edu.sg/~xiangnan/papers/ncf.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188" y="1878186"/>
            <a:ext cx="8305800" cy="2389014"/>
          </a:xfrm>
        </p:spPr>
        <p:txBody>
          <a:bodyPr>
            <a:normAutofit/>
          </a:bodyPr>
          <a:lstStyle/>
          <a:p>
            <a:r>
              <a:rPr lang="en-US" altLang="zh-CN" sz="3600" dirty="0" smtClean="0"/>
              <a:t>Collaborative Filtering</a:t>
            </a:r>
            <a:r>
              <a:rPr lang="en-SG" altLang="zh-CN" sz="3600" dirty="0"/>
              <a:t> </a:t>
            </a:r>
            <a:r>
              <a:rPr lang="en-SG" altLang="zh-CN" sz="3600" dirty="0" smtClean="0"/>
              <a:t>for </a:t>
            </a:r>
            <a:br>
              <a:rPr lang="en-SG" altLang="zh-CN" sz="3600" dirty="0" smtClean="0"/>
            </a:br>
            <a:r>
              <a:rPr lang="en-SG" altLang="zh-CN" sz="3600" dirty="0" smtClean="0"/>
              <a:t>Implicit Feedback</a:t>
            </a:r>
            <a:r>
              <a:rPr lang="zh-CN" altLang="en-US" sz="3600" dirty="0" smtClean="0"/>
              <a:t> </a:t>
            </a:r>
            <a:endParaRPr lang="en-SG" sz="3600" dirty="0"/>
          </a:p>
        </p:txBody>
      </p:sp>
      <p:sp>
        <p:nvSpPr>
          <p:cNvPr id="5" name="Title 1"/>
          <p:cNvSpPr txBox="1">
            <a:spLocks/>
          </p:cNvSpPr>
          <p:nvPr/>
        </p:nvSpPr>
        <p:spPr>
          <a:xfrm>
            <a:off x="516488" y="4114800"/>
            <a:ext cx="8077200" cy="2133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cap="none" spc="0">
                <a:ln>
                  <a:noFill/>
                </a:ln>
                <a:solidFill>
                  <a:schemeClr val="tx2">
                    <a:lumMod val="75000"/>
                  </a:schemeClr>
                </a:solidFill>
                <a:effectLst/>
                <a:latin typeface="+mj-lt"/>
                <a:ea typeface="+mj-ea"/>
                <a:cs typeface="Microsoft Sans Serif" pitchFamily="34" charset="0"/>
              </a:defRPr>
            </a:lvl1pPr>
          </a:lstStyle>
          <a:p>
            <a:r>
              <a:rPr lang="en-US" sz="2400" dirty="0" smtClean="0">
                <a:solidFill>
                  <a:schemeClr val="tx1"/>
                </a:solidFill>
              </a:rPr>
              <a:t>Dr. He Xiangnan (</a:t>
            </a:r>
            <a:r>
              <a:rPr lang="zh-CN" altLang="en-US" sz="2400" dirty="0" smtClean="0">
                <a:solidFill>
                  <a:schemeClr val="tx1"/>
                </a:solidFill>
              </a:rPr>
              <a:t>何向南</a:t>
            </a:r>
            <a:r>
              <a:rPr lang="en-US" altLang="zh-CN" sz="2400" dirty="0" smtClean="0">
                <a:solidFill>
                  <a:schemeClr val="tx1"/>
                </a:solidFill>
              </a:rPr>
              <a:t>)</a:t>
            </a:r>
            <a:endParaRPr lang="en-US" sz="2400" dirty="0" smtClean="0">
              <a:solidFill>
                <a:schemeClr val="tx1"/>
              </a:solidFill>
            </a:endParaRPr>
          </a:p>
          <a:p>
            <a:endParaRPr lang="en-US" sz="2400" dirty="0" smtClean="0">
              <a:solidFill>
                <a:schemeClr val="tx1"/>
              </a:solidFill>
            </a:endParaRPr>
          </a:p>
          <a:p>
            <a:r>
              <a:rPr lang="en-US" sz="2000" dirty="0" smtClean="0">
                <a:solidFill>
                  <a:schemeClr val="tx1"/>
                </a:solidFill>
              </a:rPr>
              <a:t>School of Computing</a:t>
            </a:r>
          </a:p>
          <a:p>
            <a:r>
              <a:rPr lang="en-US" sz="2000" dirty="0" smtClean="0">
                <a:solidFill>
                  <a:schemeClr val="tx1"/>
                </a:solidFill>
              </a:rPr>
              <a:t>National University of Singapore</a:t>
            </a:r>
          </a:p>
          <a:p>
            <a:r>
              <a:rPr lang="en-US" sz="2000" b="0" dirty="0" smtClean="0">
                <a:solidFill>
                  <a:schemeClr val="tx1"/>
                </a:solidFill>
              </a:rPr>
              <a:t>December 2016</a:t>
            </a:r>
            <a:endParaRPr lang="en-US" sz="2000" b="0" dirty="0">
              <a:solidFill>
                <a:schemeClr val="tx1"/>
              </a:solidFill>
            </a:endParaRPr>
          </a:p>
        </p:txBody>
      </p:sp>
      <p:sp>
        <p:nvSpPr>
          <p:cNvPr id="3" name="灯片编号占位符 2"/>
          <p:cNvSpPr>
            <a:spLocks noGrp="1"/>
          </p:cNvSpPr>
          <p:nvPr>
            <p:ph type="sldNum" sz="quarter" idx="10"/>
          </p:nvPr>
        </p:nvSpPr>
        <p:spPr/>
        <p:txBody>
          <a:bodyPr/>
          <a:lstStyle/>
          <a:p>
            <a:fld id="{7D75B9EA-579D-4E82-A1B2-247215221A92}" type="slidenum">
              <a:rPr lang="en-SG" smtClean="0"/>
              <a:pPr/>
              <a:t>1</a:t>
            </a:fld>
            <a:endParaRPr lang="en-SG" dirty="0"/>
          </a:p>
        </p:txBody>
      </p:sp>
      <p:sp>
        <p:nvSpPr>
          <p:cNvPr id="4" name="文本框 3"/>
          <p:cNvSpPr txBox="1"/>
          <p:nvPr/>
        </p:nvSpPr>
        <p:spPr>
          <a:xfrm>
            <a:off x="3124200" y="228600"/>
            <a:ext cx="5522891" cy="646331"/>
          </a:xfrm>
          <a:prstGeom prst="rect">
            <a:avLst/>
          </a:prstGeom>
          <a:noFill/>
        </p:spPr>
        <p:txBody>
          <a:bodyPr wrap="none" rtlCol="0">
            <a:spAutoFit/>
          </a:bodyPr>
          <a:lstStyle/>
          <a:p>
            <a:r>
              <a:rPr kumimoji="1" lang="en-US" altLang="zh-CN" dirty="0" smtClean="0"/>
              <a:t>Slides available: </a:t>
            </a:r>
          </a:p>
          <a:p>
            <a:r>
              <a:rPr kumimoji="1" lang="en-US" altLang="zh-CN" dirty="0" smtClean="0">
                <a:hlinkClick r:id="rId3"/>
              </a:rPr>
              <a:t>http://www.comp.nus.edu.sg/~xiangnan/papers/icf.pptx</a:t>
            </a:r>
            <a:endParaRPr kumimoji="1" lang="zh-CN" altLang="en-US" dirty="0"/>
          </a:p>
        </p:txBody>
      </p:sp>
    </p:spTree>
    <p:extLst>
      <p:ext uri="{BB962C8B-B14F-4D97-AF65-F5344CB8AC3E}">
        <p14:creationId xmlns:p14="http://schemas.microsoft.com/office/powerpoint/2010/main" val="2122062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407840"/>
            <a:ext cx="7986464" cy="1716360"/>
          </a:xfrm>
          <a:solidFill>
            <a:schemeClr val="bg1"/>
          </a:solidFill>
        </p:spPr>
        <p:txBody>
          <a:bodyPr>
            <a:normAutofit/>
          </a:bodyPr>
          <a:lstStyle/>
          <a:p>
            <a:r>
              <a:rPr kumimoji="1" lang="en-US" altLang="zh-CN" dirty="0" smtClean="0"/>
              <a:t>Work #1: </a:t>
            </a:r>
            <a:br>
              <a:rPr kumimoji="1" lang="en-US" altLang="zh-CN" dirty="0" smtClean="0"/>
            </a:br>
            <a:r>
              <a:rPr kumimoji="1" lang="en-US" altLang="zh-CN" sz="2800" b="0" dirty="0" smtClean="0"/>
              <a:t>SIGIR 2016. </a:t>
            </a:r>
            <a:r>
              <a:rPr kumimoji="1" lang="en-US" altLang="zh-CN" sz="2800" b="0" i="1" dirty="0" smtClean="0"/>
              <a:t>Fast Matrix Factorization for Online Recommendation with Implicit Feedback.</a:t>
            </a:r>
            <a:endParaRPr kumimoji="1" lang="zh-CN" altLang="en-US" sz="2800" b="0" i="1"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10</a:t>
            </a:fld>
            <a:endParaRPr lang="en-SG" dirty="0"/>
          </a:p>
        </p:txBody>
      </p:sp>
      <p:sp>
        <p:nvSpPr>
          <p:cNvPr id="5" name="内容占位符 2"/>
          <p:cNvSpPr>
            <a:spLocks noGrp="1"/>
          </p:cNvSpPr>
          <p:nvPr>
            <p:ph idx="1"/>
          </p:nvPr>
        </p:nvSpPr>
        <p:spPr>
          <a:xfrm>
            <a:off x="467544" y="2590800"/>
            <a:ext cx="8229600" cy="2869779"/>
          </a:xfrm>
        </p:spPr>
        <p:txBody>
          <a:bodyPr>
            <a:normAutofit/>
          </a:bodyPr>
          <a:lstStyle/>
          <a:p>
            <a:pPr marL="0" indent="0">
              <a:buNone/>
            </a:pPr>
            <a:endParaRPr lang="en-US" sz="3200" dirty="0"/>
          </a:p>
          <a:p>
            <a:pPr marL="0" indent="0">
              <a:buNone/>
            </a:pPr>
            <a:endParaRPr lang="en-US" sz="3200" dirty="0" smtClean="0"/>
          </a:p>
          <a:p>
            <a:pPr marL="0" indent="0">
              <a:buNone/>
            </a:pPr>
            <a:r>
              <a:rPr lang="en-US" sz="3200" dirty="0" smtClean="0">
                <a:solidFill>
                  <a:srgbClr val="245794"/>
                </a:solidFill>
              </a:rPr>
              <a:t>Drawbacks of Existing Methods </a:t>
            </a:r>
          </a:p>
          <a:p>
            <a:pPr marL="0" indent="0">
              <a:buNone/>
            </a:pPr>
            <a:r>
              <a:rPr lang="en-US" sz="2800" dirty="0" smtClean="0">
                <a:solidFill>
                  <a:srgbClr val="245794"/>
                </a:solidFill>
              </a:rPr>
              <a:t>(whole-data based)</a:t>
            </a:r>
          </a:p>
        </p:txBody>
      </p:sp>
    </p:spTree>
    <p:extLst>
      <p:ext uri="{BB962C8B-B14F-4D97-AF65-F5344CB8AC3E}">
        <p14:creationId xmlns:p14="http://schemas.microsoft.com/office/powerpoint/2010/main" val="1015451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019800" y="6138446"/>
            <a:ext cx="940194" cy="338554"/>
          </a:xfrm>
          <a:prstGeom prst="rect">
            <a:avLst/>
          </a:prstGeom>
          <a:solidFill>
            <a:schemeClr val="bg1"/>
          </a:solidFill>
        </p:spPr>
        <p:txBody>
          <a:bodyPr wrap="none" rtlCol="0">
            <a:spAutoFit/>
          </a:bodyPr>
          <a:lstStyle/>
          <a:p>
            <a:r>
              <a:rPr lang="en-US" sz="1600" b="1" dirty="0" smtClean="0"/>
              <a:t>Tag Rank</a:t>
            </a:r>
            <a:endParaRPr lang="en-US" sz="1600" b="1" dirty="0"/>
          </a:p>
        </p:txBody>
      </p:sp>
      <p:sp>
        <p:nvSpPr>
          <p:cNvPr id="2" name="标题 1"/>
          <p:cNvSpPr>
            <a:spLocks noGrp="1"/>
          </p:cNvSpPr>
          <p:nvPr>
            <p:ph type="title"/>
          </p:nvPr>
        </p:nvSpPr>
        <p:spPr>
          <a:xfrm>
            <a:off x="395536" y="188640"/>
            <a:ext cx="6995864" cy="1152128"/>
          </a:xfrm>
        </p:spPr>
        <p:txBody>
          <a:bodyPr>
            <a:normAutofit/>
          </a:bodyPr>
          <a:lstStyle/>
          <a:p>
            <a:r>
              <a:rPr lang="en-US" sz="3200" dirty="0" smtClean="0"/>
              <a:t>Drawback #1: Uniform Weighting</a:t>
            </a:r>
            <a:r>
              <a:rPr lang="en-US" dirty="0" smtClean="0"/>
              <a:t/>
            </a:r>
            <a:br>
              <a:rPr lang="en-US" dirty="0" smtClean="0"/>
            </a:br>
            <a:r>
              <a:rPr lang="en-US" sz="2800" b="0" dirty="0" smtClean="0"/>
              <a:t>- Limits model’s fidelity and flexibility </a:t>
            </a:r>
            <a:endParaRPr lang="en-US" sz="2800" b="0" dirty="0"/>
          </a:p>
        </p:txBody>
      </p:sp>
      <p:sp>
        <p:nvSpPr>
          <p:cNvPr id="3" name="内容占位符 2"/>
          <p:cNvSpPr>
            <a:spLocks noGrp="1"/>
          </p:cNvSpPr>
          <p:nvPr>
            <p:ph idx="1"/>
          </p:nvPr>
        </p:nvSpPr>
        <p:spPr>
          <a:xfrm>
            <a:off x="395536" y="1258169"/>
            <a:ext cx="8676456" cy="5131371"/>
          </a:xfrm>
        </p:spPr>
        <p:txBody>
          <a:bodyPr>
            <a:normAutofit/>
          </a:bodyPr>
          <a:lstStyle/>
          <a:p>
            <a:r>
              <a:rPr lang="en-US" sz="2000" b="1" dirty="0" smtClean="0"/>
              <a:t>Uniform weighting on missing data assumes that </a:t>
            </a:r>
          </a:p>
          <a:p>
            <a:pPr marL="0" indent="0">
              <a:buNone/>
            </a:pPr>
            <a:r>
              <a:rPr lang="en-US" sz="2000" i="1" dirty="0" smtClean="0"/>
              <a:t>      “</a:t>
            </a:r>
            <a:r>
              <a:rPr lang="en-US" sz="2000" i="1" dirty="0"/>
              <a:t>all missing entries are equally likely to be a negative assessment.”</a:t>
            </a:r>
          </a:p>
          <a:p>
            <a:pPr lvl="1"/>
            <a:r>
              <a:rPr lang="en-US" sz="1800" dirty="0" smtClean="0"/>
              <a:t>The design choice is for the optimization efficiency --- an efficient ALS algorithm (</a:t>
            </a:r>
            <a:r>
              <a:rPr lang="en-US" sz="1800" i="1" dirty="0" smtClean="0"/>
              <a:t>Hu, </a:t>
            </a:r>
            <a:r>
              <a:rPr lang="en-US" sz="1800" i="1" dirty="0"/>
              <a:t>ICDM 2008</a:t>
            </a:r>
            <a:r>
              <a:rPr lang="en-US" sz="1800" dirty="0" smtClean="0"/>
              <a:t>) can be derived with uniform weighting.</a:t>
            </a:r>
          </a:p>
          <a:p>
            <a:r>
              <a:rPr lang="en-US" sz="2000" b="1" dirty="0" smtClean="0">
                <a:solidFill>
                  <a:srgbClr val="FF0000"/>
                </a:solidFill>
              </a:rPr>
              <a:t>However, such an assumption is unrealistic.</a:t>
            </a:r>
          </a:p>
          <a:p>
            <a:pPr lvl="1"/>
            <a:r>
              <a:rPr lang="en-US" sz="1800" dirty="0" smtClean="0"/>
              <a:t>Item popularity is typically non-uniformly distributed.</a:t>
            </a:r>
          </a:p>
          <a:p>
            <a:pPr lvl="1"/>
            <a:r>
              <a:rPr lang="en-US" sz="1800" dirty="0" smtClean="0"/>
              <a:t>Popular items are more likely to be known by users.</a:t>
            </a:r>
          </a:p>
          <a:p>
            <a:endParaRPr lang="en-US" sz="2000" dirty="0" smtClean="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898" y="3842266"/>
            <a:ext cx="2715570" cy="23622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7845" y="3842266"/>
            <a:ext cx="2712155" cy="2362200"/>
          </a:xfrm>
          <a:prstGeom prst="rect">
            <a:avLst/>
          </a:prstGeom>
        </p:spPr>
      </p:pic>
      <p:sp>
        <p:nvSpPr>
          <p:cNvPr id="6" name="文本框 5"/>
          <p:cNvSpPr txBox="1"/>
          <p:nvPr/>
        </p:nvSpPr>
        <p:spPr>
          <a:xfrm>
            <a:off x="5290273" y="3623846"/>
            <a:ext cx="2177327" cy="338554"/>
          </a:xfrm>
          <a:prstGeom prst="rect">
            <a:avLst/>
          </a:prstGeom>
          <a:noFill/>
        </p:spPr>
        <p:txBody>
          <a:bodyPr wrap="none" rtlCol="0">
            <a:spAutoFit/>
          </a:bodyPr>
          <a:lstStyle/>
          <a:p>
            <a:r>
              <a:rPr lang="en-US" sz="1600" b="1" dirty="0" smtClean="0"/>
              <a:t>Tag: </a:t>
            </a:r>
            <a:r>
              <a:rPr lang="en-US" sz="1600" b="1" dirty="0"/>
              <a:t>ECML'09 Challenge</a:t>
            </a:r>
          </a:p>
        </p:txBody>
      </p:sp>
      <p:sp>
        <p:nvSpPr>
          <p:cNvPr id="7" name="文本框 6"/>
          <p:cNvSpPr txBox="1"/>
          <p:nvPr/>
        </p:nvSpPr>
        <p:spPr>
          <a:xfrm>
            <a:off x="2122117" y="3623846"/>
            <a:ext cx="1066318" cy="338554"/>
          </a:xfrm>
          <a:prstGeom prst="rect">
            <a:avLst/>
          </a:prstGeom>
          <a:noFill/>
        </p:spPr>
        <p:txBody>
          <a:bodyPr wrap="none" rtlCol="0">
            <a:spAutoFit/>
          </a:bodyPr>
          <a:lstStyle/>
          <a:p>
            <a:r>
              <a:rPr lang="en-US" sz="1600" b="1" dirty="0" smtClean="0"/>
              <a:t>BBC Video</a:t>
            </a:r>
            <a:endParaRPr lang="en-US" sz="1600" b="1" dirty="0"/>
          </a:p>
        </p:txBody>
      </p:sp>
      <p:sp>
        <p:nvSpPr>
          <p:cNvPr id="8" name="文本框 7"/>
          <p:cNvSpPr txBox="1"/>
          <p:nvPr/>
        </p:nvSpPr>
        <p:spPr>
          <a:xfrm>
            <a:off x="2049123" y="6128266"/>
            <a:ext cx="1151277" cy="338554"/>
          </a:xfrm>
          <a:prstGeom prst="rect">
            <a:avLst/>
          </a:prstGeom>
          <a:noFill/>
        </p:spPr>
        <p:txBody>
          <a:bodyPr wrap="none" rtlCol="0">
            <a:spAutoFit/>
          </a:bodyPr>
          <a:lstStyle/>
          <a:p>
            <a:r>
              <a:rPr lang="en-US" sz="1600" b="1" dirty="0" smtClean="0"/>
              <a:t>Video Rank</a:t>
            </a:r>
            <a:endParaRPr lang="en-US" sz="1600" b="1" dirty="0"/>
          </a:p>
        </p:txBody>
      </p:sp>
      <p:sp>
        <p:nvSpPr>
          <p:cNvPr id="11" name="文本框 10"/>
          <p:cNvSpPr txBox="1"/>
          <p:nvPr/>
        </p:nvSpPr>
        <p:spPr>
          <a:xfrm rot="10800000">
            <a:off x="788313" y="3962400"/>
            <a:ext cx="430887" cy="1806841"/>
          </a:xfrm>
          <a:prstGeom prst="rect">
            <a:avLst/>
          </a:prstGeom>
          <a:noFill/>
        </p:spPr>
        <p:txBody>
          <a:bodyPr vert="eaVert" wrap="none" rtlCol="0">
            <a:spAutoFit/>
          </a:bodyPr>
          <a:lstStyle/>
          <a:p>
            <a:r>
              <a:rPr lang="en-US" sz="1600" b="1" dirty="0" smtClean="0"/>
              <a:t>Selection Frequency</a:t>
            </a:r>
            <a:endParaRPr lang="en-US" sz="1600" b="1" dirty="0"/>
          </a:p>
        </p:txBody>
      </p:sp>
      <p:sp>
        <p:nvSpPr>
          <p:cNvPr id="12" name="文本框 11"/>
          <p:cNvSpPr txBox="1"/>
          <p:nvPr/>
        </p:nvSpPr>
        <p:spPr>
          <a:xfrm rot="10800000">
            <a:off x="4522113" y="3976255"/>
            <a:ext cx="430887" cy="1806841"/>
          </a:xfrm>
          <a:prstGeom prst="rect">
            <a:avLst/>
          </a:prstGeom>
          <a:noFill/>
        </p:spPr>
        <p:txBody>
          <a:bodyPr vert="eaVert" wrap="none" rtlCol="0">
            <a:spAutoFit/>
          </a:bodyPr>
          <a:lstStyle/>
          <a:p>
            <a:r>
              <a:rPr lang="en-US" sz="1600" b="1" dirty="0" smtClean="0"/>
              <a:t>Selection Frequency</a:t>
            </a:r>
            <a:endParaRPr lang="en-US" sz="1600" b="1" dirty="0"/>
          </a:p>
        </p:txBody>
      </p:sp>
      <p:sp>
        <p:nvSpPr>
          <p:cNvPr id="13" name="灯片编号占位符 12"/>
          <p:cNvSpPr>
            <a:spLocks noGrp="1"/>
          </p:cNvSpPr>
          <p:nvPr>
            <p:ph type="sldNum" sz="quarter" idx="12"/>
          </p:nvPr>
        </p:nvSpPr>
        <p:spPr/>
        <p:txBody>
          <a:bodyPr/>
          <a:lstStyle/>
          <a:p>
            <a:fld id="{7D75B9EA-579D-4E82-A1B2-247215221A92}" type="slidenum">
              <a:rPr lang="en-SG" smtClean="0"/>
              <a:pPr/>
              <a:t>11</a:t>
            </a:fld>
            <a:endParaRPr lang="en-SG" dirty="0"/>
          </a:p>
        </p:txBody>
      </p:sp>
      <p:sp>
        <p:nvSpPr>
          <p:cNvPr id="10" name="文本框 9"/>
          <p:cNvSpPr txBox="1"/>
          <p:nvPr/>
        </p:nvSpPr>
        <p:spPr>
          <a:xfrm>
            <a:off x="1376855" y="6519446"/>
            <a:ext cx="3647089" cy="338554"/>
          </a:xfrm>
          <a:prstGeom prst="rect">
            <a:avLst/>
          </a:prstGeom>
          <a:noFill/>
        </p:spPr>
        <p:txBody>
          <a:bodyPr wrap="none" rtlCol="0">
            <a:spAutoFit/>
          </a:bodyPr>
          <a:lstStyle/>
          <a:p>
            <a:r>
              <a:rPr lang="en-US" sz="1600" b="1" dirty="0" smtClean="0">
                <a:solidFill>
                  <a:schemeClr val="bg1"/>
                </a:solidFill>
              </a:rPr>
              <a:t>Figures adopt from </a:t>
            </a:r>
            <a:r>
              <a:rPr lang="en-US" sz="1600" b="1" dirty="0" err="1" smtClean="0">
                <a:solidFill>
                  <a:schemeClr val="bg1"/>
                </a:solidFill>
              </a:rPr>
              <a:t>Rendle</a:t>
            </a:r>
            <a:r>
              <a:rPr lang="en-US" sz="1600" b="1" dirty="0" smtClean="0">
                <a:solidFill>
                  <a:schemeClr val="bg1"/>
                </a:solidFill>
              </a:rPr>
              <a:t>, WSDM 2014.</a:t>
            </a:r>
            <a:endParaRPr lang="en-US" sz="1600" b="1" dirty="0">
              <a:solidFill>
                <a:schemeClr val="bg1"/>
              </a:solidFill>
            </a:endParaRPr>
          </a:p>
        </p:txBody>
      </p:sp>
    </p:spTree>
    <p:extLst>
      <p:ext uri="{BB962C8B-B14F-4D97-AF65-F5344CB8AC3E}">
        <p14:creationId xmlns:p14="http://schemas.microsoft.com/office/powerpoint/2010/main" val="24410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1" dur="500"/>
                                        <p:tgtEl>
                                          <p:spTgt spid="3">
                                            <p:txEl>
                                              <p:pRg st="3" end="3"/>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p:bldP spid="8"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Drawback #2: Low </a:t>
            </a:r>
            <a:r>
              <a:rPr lang="en-US" dirty="0"/>
              <a:t>Efficiency</a:t>
            </a:r>
            <a:br>
              <a:rPr lang="en-US" dirty="0"/>
            </a:br>
            <a:r>
              <a:rPr lang="en-US" b="0" dirty="0"/>
              <a:t>- </a:t>
            </a:r>
            <a:r>
              <a:rPr lang="en-US" sz="3100" b="0" dirty="0"/>
              <a:t>Difficult </a:t>
            </a:r>
            <a:r>
              <a:rPr lang="en-US" sz="3100" b="0" dirty="0" smtClean="0"/>
              <a:t>for large-scale data</a:t>
            </a:r>
            <a:endParaRPr lang="en-US" sz="3100" b="0" dirty="0"/>
          </a:p>
        </p:txBody>
      </p:sp>
      <p:sp>
        <p:nvSpPr>
          <p:cNvPr id="3" name="内容占位符 2"/>
          <p:cNvSpPr>
            <a:spLocks noGrp="1"/>
          </p:cNvSpPr>
          <p:nvPr>
            <p:ph idx="1"/>
          </p:nvPr>
        </p:nvSpPr>
        <p:spPr>
          <a:xfrm>
            <a:off x="381000" y="1524000"/>
            <a:ext cx="8229600" cy="4800600"/>
          </a:xfrm>
        </p:spPr>
        <p:txBody>
          <a:bodyPr/>
          <a:lstStyle/>
          <a:p>
            <a:r>
              <a:rPr lang="en-US" dirty="0" smtClean="0"/>
              <a:t>An analytical solution known as </a:t>
            </a:r>
            <a:r>
              <a:rPr lang="en-US" i="1" dirty="0" smtClean="0"/>
              <a:t>ridge regression</a:t>
            </a:r>
          </a:p>
          <a:p>
            <a:pPr lvl="1"/>
            <a:r>
              <a:rPr lang="en-US" dirty="0" smtClean="0"/>
              <a:t>Vector-wise ALS</a:t>
            </a:r>
          </a:p>
          <a:p>
            <a:pPr lvl="1"/>
            <a:r>
              <a:rPr lang="en-US" dirty="0" smtClean="0"/>
              <a:t>Time complexity: </a:t>
            </a:r>
            <a:r>
              <a:rPr lang="en-US" i="1" dirty="0" smtClean="0"/>
              <a:t>O((M+N)K</a:t>
            </a:r>
            <a:r>
              <a:rPr lang="en-US" i="1" baseline="30000" dirty="0" smtClean="0"/>
              <a:t>3</a:t>
            </a:r>
            <a:r>
              <a:rPr lang="en-US" i="1" dirty="0" smtClean="0"/>
              <a:t> + </a:t>
            </a:r>
            <a:r>
              <a:rPr lang="en-US" i="1" dirty="0" smtClean="0">
                <a:solidFill>
                  <a:srgbClr val="245794"/>
                </a:solidFill>
              </a:rPr>
              <a:t>MNK</a:t>
            </a:r>
            <a:r>
              <a:rPr lang="en-US" i="1" baseline="30000" dirty="0" smtClean="0">
                <a:solidFill>
                  <a:srgbClr val="245794"/>
                </a:solidFill>
              </a:rPr>
              <a:t>2</a:t>
            </a:r>
            <a:r>
              <a:rPr lang="en-US" i="1" dirty="0" smtClean="0"/>
              <a:t>)</a:t>
            </a:r>
          </a:p>
          <a:p>
            <a:pPr marL="457200" lvl="1" indent="0">
              <a:spcBef>
                <a:spcPts val="0"/>
              </a:spcBef>
              <a:spcAft>
                <a:spcPts val="1200"/>
              </a:spcAft>
              <a:buNone/>
            </a:pPr>
            <a:r>
              <a:rPr lang="en-US" dirty="0"/>
              <a:t>	</a:t>
            </a:r>
            <a:r>
              <a:rPr lang="en-US" sz="2000" dirty="0" smtClean="0"/>
              <a:t>M: </a:t>
            </a:r>
            <a:r>
              <a:rPr lang="en-US" altLang="zh-CN" sz="2000" dirty="0" smtClean="0"/>
              <a:t># of items, N: # of users, K: # of latent factors</a:t>
            </a:r>
            <a:endParaRPr lang="en-US" dirty="0" smtClean="0"/>
          </a:p>
          <a:p>
            <a:r>
              <a:rPr lang="en-US" dirty="0" smtClean="0"/>
              <a:t>With the uniform weighting, Hu can reduce the complexity to </a:t>
            </a:r>
            <a:r>
              <a:rPr lang="en-US" i="1" dirty="0" smtClean="0"/>
              <a:t>O((M+N)K</a:t>
            </a:r>
            <a:r>
              <a:rPr lang="en-US" i="1" baseline="30000" dirty="0" smtClean="0"/>
              <a:t>3</a:t>
            </a:r>
            <a:r>
              <a:rPr lang="en-US" i="1" dirty="0" smtClean="0"/>
              <a:t> + |R|K</a:t>
            </a:r>
            <a:r>
              <a:rPr lang="en-US" i="1" baseline="30000" dirty="0" smtClean="0"/>
              <a:t>2</a:t>
            </a:r>
            <a:r>
              <a:rPr lang="en-US" i="1" dirty="0" smtClean="0"/>
              <a:t>)</a:t>
            </a:r>
          </a:p>
          <a:p>
            <a:pPr marL="0" indent="0">
              <a:spcBef>
                <a:spcPts val="0"/>
              </a:spcBef>
              <a:spcAft>
                <a:spcPts val="1200"/>
              </a:spcAft>
              <a:buNone/>
            </a:pPr>
            <a:r>
              <a:rPr lang="en-US" i="1" dirty="0"/>
              <a:t>	</a:t>
            </a:r>
            <a:r>
              <a:rPr lang="en-US" sz="2000" dirty="0" smtClean="0"/>
              <a:t>|R| denotes the number of observed entries.</a:t>
            </a:r>
          </a:p>
          <a:p>
            <a:r>
              <a:rPr lang="en-US" dirty="0" smtClean="0"/>
              <a:t>However, the complexity</a:t>
            </a:r>
            <a:r>
              <a:rPr lang="en-US" i="1" dirty="0" smtClean="0"/>
              <a:t> </a:t>
            </a:r>
            <a:r>
              <a:rPr lang="en-US" dirty="0" smtClean="0"/>
              <a:t>is too high for large dataset:</a:t>
            </a:r>
          </a:p>
          <a:p>
            <a:pPr lvl="1"/>
            <a:r>
              <a:rPr lang="en-US" altLang="zh-CN" i="1" dirty="0" smtClean="0"/>
              <a:t>K</a:t>
            </a:r>
            <a:r>
              <a:rPr lang="en-US" altLang="zh-CN" dirty="0" smtClean="0"/>
              <a:t> can be thousands for sufficient model expressiveness</a:t>
            </a:r>
          </a:p>
          <a:p>
            <a:pPr marL="457200" lvl="1" indent="0">
              <a:buNone/>
            </a:pPr>
            <a:r>
              <a:rPr lang="en-US" altLang="zh-CN" sz="2000" dirty="0"/>
              <a:t>	</a:t>
            </a:r>
            <a:r>
              <a:rPr lang="en-US" altLang="zh-CN" sz="2000" dirty="0" smtClean="0"/>
              <a:t>e.g. YouTube RS, which has over billions of users and videos.</a:t>
            </a:r>
          </a:p>
        </p:txBody>
      </p:sp>
      <p:sp>
        <p:nvSpPr>
          <p:cNvPr id="4" name="灯片编号占位符 3"/>
          <p:cNvSpPr>
            <a:spLocks noGrp="1"/>
          </p:cNvSpPr>
          <p:nvPr>
            <p:ph type="sldNum" sz="quarter" idx="12"/>
          </p:nvPr>
        </p:nvSpPr>
        <p:spPr>
          <a:xfrm>
            <a:off x="6781800" y="6553200"/>
            <a:ext cx="2133600" cy="365125"/>
          </a:xfrm>
        </p:spPr>
        <p:txBody>
          <a:bodyPr/>
          <a:lstStyle/>
          <a:p>
            <a:fld id="{7D75B9EA-579D-4E82-A1B2-247215221A92}" type="slidenum">
              <a:rPr lang="en-SG" smtClean="0"/>
              <a:pPr/>
              <a:t>12</a:t>
            </a:fld>
            <a:endParaRPr lang="en-SG" dirty="0"/>
          </a:p>
        </p:txBody>
      </p:sp>
      <p:cxnSp>
        <p:nvCxnSpPr>
          <p:cNvPr id="6" name="直接箭头连接符 5"/>
          <p:cNvCxnSpPr/>
          <p:nvPr/>
        </p:nvCxnSpPr>
        <p:spPr>
          <a:xfrm flipV="1">
            <a:off x="5257800" y="2209800"/>
            <a:ext cx="7620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19800" y="1905000"/>
            <a:ext cx="3048000" cy="646331"/>
          </a:xfrm>
          <a:prstGeom prst="rect">
            <a:avLst/>
          </a:prstGeom>
          <a:noFill/>
        </p:spPr>
        <p:txBody>
          <a:bodyPr wrap="square" rtlCol="0">
            <a:spAutoFit/>
          </a:bodyPr>
          <a:lstStyle/>
          <a:p>
            <a:r>
              <a:rPr lang="en-US" dirty="0" smtClean="0">
                <a:solidFill>
                  <a:srgbClr val="245794"/>
                </a:solidFill>
              </a:rPr>
              <a:t>Scary complexity and unrealistic for practical usage</a:t>
            </a:r>
            <a:endParaRPr lang="en-US" dirty="0">
              <a:solidFill>
                <a:srgbClr val="245794"/>
              </a:solidFill>
            </a:endParaRPr>
          </a:p>
        </p:txBody>
      </p:sp>
    </p:spTree>
    <p:extLst>
      <p:ext uri="{BB962C8B-B14F-4D97-AF65-F5344CB8AC3E}">
        <p14:creationId xmlns:p14="http://schemas.microsoft.com/office/powerpoint/2010/main" val="264792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Drawback #3: </a:t>
            </a:r>
            <a:br>
              <a:rPr lang="en-US" dirty="0" smtClean="0"/>
            </a:br>
            <a:r>
              <a:rPr lang="en-US" sz="2800" b="0" dirty="0" smtClean="0"/>
              <a:t>- Difficult to support online learning</a:t>
            </a:r>
            <a:endParaRPr lang="en-US" sz="2800" b="0" dirty="0"/>
          </a:p>
        </p:txBody>
      </p:sp>
      <p:sp>
        <p:nvSpPr>
          <p:cNvPr id="3" name="内容占位符 2"/>
          <p:cNvSpPr>
            <a:spLocks noGrp="1"/>
          </p:cNvSpPr>
          <p:nvPr>
            <p:ph idx="1"/>
          </p:nvPr>
        </p:nvSpPr>
        <p:spPr>
          <a:xfrm>
            <a:off x="374941" y="1447800"/>
            <a:ext cx="8229600" cy="4876800"/>
          </a:xfrm>
        </p:spPr>
        <p:txBody>
          <a:bodyPr>
            <a:normAutofit/>
          </a:bodyPr>
          <a:lstStyle/>
          <a:p>
            <a:r>
              <a:rPr lang="en-US" dirty="0" smtClean="0"/>
              <a:t>Scenario of Recommender System:</a:t>
            </a:r>
          </a:p>
          <a:p>
            <a:endParaRPr lang="en-US" dirty="0"/>
          </a:p>
          <a:p>
            <a:endParaRPr lang="en-US" dirty="0" smtClean="0"/>
          </a:p>
          <a:p>
            <a:pPr marL="0" indent="0">
              <a:buNone/>
            </a:pPr>
            <a:endParaRPr lang="en-US" sz="3600" dirty="0" smtClean="0"/>
          </a:p>
          <a:p>
            <a:r>
              <a:rPr lang="en-US" dirty="0" smtClean="0"/>
              <a:t>New data continuously streams in:</a:t>
            </a:r>
          </a:p>
          <a:p>
            <a:pPr lvl="1"/>
            <a:r>
              <a:rPr lang="en-US" dirty="0" smtClean="0"/>
              <a:t>New users;</a:t>
            </a:r>
          </a:p>
          <a:p>
            <a:pPr lvl="1"/>
            <a:r>
              <a:rPr lang="en-US" dirty="0" smtClean="0"/>
              <a:t>Old users have new interactions;</a:t>
            </a:r>
          </a:p>
          <a:p>
            <a:r>
              <a:rPr lang="en-US" dirty="0" smtClean="0"/>
              <a:t>It is extremely useful to provide </a:t>
            </a:r>
            <a:r>
              <a:rPr lang="en-US" i="1" dirty="0" smtClean="0">
                <a:solidFill>
                  <a:srgbClr val="245794"/>
                </a:solidFill>
              </a:rPr>
              <a:t>instant personalization </a:t>
            </a:r>
            <a:r>
              <a:rPr lang="en-US" dirty="0" smtClean="0"/>
              <a:t>for new users, and </a:t>
            </a:r>
            <a:r>
              <a:rPr lang="en-US" i="1" dirty="0" smtClean="0">
                <a:solidFill>
                  <a:srgbClr val="245794"/>
                </a:solidFill>
              </a:rPr>
              <a:t>refresh recommendation </a:t>
            </a:r>
            <a:r>
              <a:rPr lang="en-US" dirty="0" smtClean="0"/>
              <a:t>for old users, but retraining the full model is expensive </a:t>
            </a:r>
          </a:p>
          <a:p>
            <a:pPr marL="0" indent="0">
              <a:spcBef>
                <a:spcPts val="0"/>
              </a:spcBef>
              <a:buNone/>
            </a:pPr>
            <a:r>
              <a:rPr lang="en-US" dirty="0"/>
              <a:t>	</a:t>
            </a:r>
            <a:r>
              <a:rPr lang="en-US" dirty="0">
                <a:solidFill>
                  <a:srgbClr val="FF0000"/>
                </a:solidFill>
              </a:rPr>
              <a:t> </a:t>
            </a:r>
            <a:r>
              <a:rPr lang="en-US" sz="2800" dirty="0" smtClean="0">
                <a:solidFill>
                  <a:srgbClr val="FF0000"/>
                </a:solidFill>
              </a:rPr>
              <a:t>=&gt; Online Incremental Learning</a:t>
            </a:r>
            <a:endParaRPr lang="en-US" sz="2800" dirty="0">
              <a:solidFill>
                <a:srgbClr val="FF0000"/>
              </a:solidFill>
            </a:endParaRPr>
          </a:p>
        </p:txBody>
      </p:sp>
      <p:sp>
        <p:nvSpPr>
          <p:cNvPr id="4" name="灯片编号占位符 3"/>
          <p:cNvSpPr>
            <a:spLocks noGrp="1"/>
          </p:cNvSpPr>
          <p:nvPr>
            <p:ph type="sldNum" sz="quarter" idx="12"/>
          </p:nvPr>
        </p:nvSpPr>
        <p:spPr/>
        <p:txBody>
          <a:bodyPr/>
          <a:lstStyle/>
          <a:p>
            <a:fld id="{7D75B9EA-579D-4E82-A1B2-247215221A92}" type="slidenum">
              <a:rPr lang="en-SG" smtClean="0"/>
              <a:pPr/>
              <a:t>13</a:t>
            </a:fld>
            <a:endParaRPr lang="en-SG" dirty="0"/>
          </a:p>
        </p:txBody>
      </p:sp>
      <p:grpSp>
        <p:nvGrpSpPr>
          <p:cNvPr id="5" name="组 36"/>
          <p:cNvGrpSpPr>
            <a:grpSpLocks/>
          </p:cNvGrpSpPr>
          <p:nvPr/>
        </p:nvGrpSpPr>
        <p:grpSpPr bwMode="auto">
          <a:xfrm>
            <a:off x="533400" y="1981200"/>
            <a:ext cx="7848600" cy="1447800"/>
            <a:chOff x="1066800" y="4724400"/>
            <a:chExt cx="7848600" cy="1447800"/>
          </a:xfrm>
        </p:grpSpPr>
        <p:grpSp>
          <p:nvGrpSpPr>
            <p:cNvPr id="6" name="Shape 254"/>
            <p:cNvGrpSpPr>
              <a:grpSpLocks/>
            </p:cNvGrpSpPr>
            <p:nvPr/>
          </p:nvGrpSpPr>
          <p:grpSpPr bwMode="auto">
            <a:xfrm>
              <a:off x="1066800" y="4724400"/>
              <a:ext cx="7848600" cy="1447800"/>
              <a:chOff x="1388800" y="2151600"/>
              <a:chExt cx="7848600" cy="1447800"/>
            </a:xfrm>
          </p:grpSpPr>
          <p:sp>
            <p:nvSpPr>
              <p:cNvPr id="17" name="Shape 255"/>
              <p:cNvSpPr>
                <a:spLocks noChangeArrowheads="1"/>
              </p:cNvSpPr>
              <p:nvPr/>
            </p:nvSpPr>
            <p:spPr bwMode="auto">
              <a:xfrm>
                <a:off x="1674675" y="2151600"/>
                <a:ext cx="3449100" cy="463799"/>
              </a:xfrm>
              <a:prstGeom prst="roundRect">
                <a:avLst>
                  <a:gd name="adj" fmla="val 16667"/>
                </a:avLst>
              </a:prstGeom>
              <a:solidFill>
                <a:srgbClr val="EFEFEF"/>
              </a:solidFill>
              <a:ln w="9525">
                <a:solidFill>
                  <a:schemeClr val="tx2"/>
                </a:solidFill>
                <a:round/>
                <a:headEnd/>
                <a:tailEnd/>
              </a:ln>
            </p:spPr>
            <p:txBody>
              <a:bodyPr lIns="91425" tIns="91425" rIns="91425" bIns="91425" anchor="ctr"/>
              <a:lstStyle>
                <a:lvl1pPr indent="457200">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a:t>  </a:t>
                </a:r>
                <a:r>
                  <a:rPr kumimoji="0" lang="en-US" altLang="zh-CN" sz="1800"/>
                  <a:t>    </a:t>
                </a:r>
                <a:r>
                  <a:rPr kumimoji="0" lang="zh-CN" altLang="zh-CN" sz="1800"/>
                  <a:t>Historical data</a:t>
                </a:r>
              </a:p>
            </p:txBody>
          </p:sp>
          <p:sp>
            <p:nvSpPr>
              <p:cNvPr id="18" name="Shape 256"/>
              <p:cNvSpPr>
                <a:spLocks noChangeArrowheads="1"/>
              </p:cNvSpPr>
              <p:nvPr/>
            </p:nvSpPr>
            <p:spPr bwMode="auto">
              <a:xfrm>
                <a:off x="5114475" y="2151600"/>
                <a:ext cx="2598925" cy="463799"/>
              </a:xfrm>
              <a:prstGeom prst="roundRect">
                <a:avLst>
                  <a:gd name="adj" fmla="val 16667"/>
                </a:avLst>
              </a:prstGeom>
              <a:solidFill>
                <a:srgbClr val="FFFFFF"/>
              </a:solidFill>
              <a:ln w="9525">
                <a:solidFill>
                  <a:schemeClr val="tx2"/>
                </a:solidFill>
                <a:round/>
                <a:headEnd/>
                <a:tailEnd/>
              </a:ln>
            </p:spPr>
            <p:txBody>
              <a:bodyPr lIns="91425" tIns="91425" rIns="91425" bIns="91425" anchor="ctr"/>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a:t>   </a:t>
                </a:r>
                <a:r>
                  <a:rPr kumimoji="0" lang="en-US" altLang="zh-CN" sz="1800"/>
                  <a:t>        </a:t>
                </a:r>
                <a:r>
                  <a:rPr kumimoji="0" lang="zh-CN" altLang="zh-CN" sz="1800"/>
                  <a:t>New data</a:t>
                </a:r>
              </a:p>
            </p:txBody>
          </p:sp>
          <p:cxnSp>
            <p:nvCxnSpPr>
              <p:cNvPr id="19" name="Shape 257"/>
              <p:cNvCxnSpPr>
                <a:cxnSpLocks noChangeShapeType="1"/>
              </p:cNvCxnSpPr>
              <p:nvPr/>
            </p:nvCxnSpPr>
            <p:spPr bwMode="auto">
              <a:xfrm rot="10800000" flipH="1">
                <a:off x="1388800" y="3438300"/>
                <a:ext cx="6961499" cy="8699"/>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sp>
            <p:nvSpPr>
              <p:cNvPr id="20" name="Shape 258"/>
              <p:cNvSpPr txBox="1">
                <a:spLocks noChangeArrowheads="1"/>
              </p:cNvSpPr>
              <p:nvPr/>
            </p:nvSpPr>
            <p:spPr bwMode="auto">
              <a:xfrm>
                <a:off x="7906601" y="3010500"/>
                <a:ext cx="1330799" cy="51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91425" rIns="91425" bIns="91425"/>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a:t>Time</a:t>
                </a:r>
              </a:p>
            </p:txBody>
          </p:sp>
          <p:sp>
            <p:nvSpPr>
              <p:cNvPr id="21" name="Shape 260"/>
              <p:cNvSpPr txBox="1">
                <a:spLocks noChangeArrowheads="1"/>
              </p:cNvSpPr>
              <p:nvPr/>
            </p:nvSpPr>
            <p:spPr bwMode="auto">
              <a:xfrm>
                <a:off x="2740450" y="2778901"/>
                <a:ext cx="1162950" cy="820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91425" rIns="91425" bIns="91425"/>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2000" dirty="0">
                    <a:solidFill>
                      <a:srgbClr val="245794"/>
                    </a:solidFill>
                  </a:rPr>
                  <a:t>Training</a:t>
                </a:r>
                <a:endParaRPr kumimoji="0" lang="zh-CN" altLang="zh-CN" sz="1800" dirty="0">
                  <a:solidFill>
                    <a:srgbClr val="245794"/>
                  </a:solidFill>
                </a:endParaRPr>
              </a:p>
            </p:txBody>
          </p:sp>
          <p:cxnSp>
            <p:nvCxnSpPr>
              <p:cNvPr id="22" name="Shape 261"/>
              <p:cNvCxnSpPr>
                <a:cxnSpLocks noChangeShapeType="1"/>
              </p:cNvCxnSpPr>
              <p:nvPr/>
            </p:nvCxnSpPr>
            <p:spPr bwMode="auto">
              <a:xfrm>
                <a:off x="5427400" y="26088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grpSp>
        <p:cxnSp>
          <p:nvCxnSpPr>
            <p:cNvPr id="7" name="直线箭头连接符 9"/>
            <p:cNvCxnSpPr>
              <a:cxnSpLocks noChangeShapeType="1"/>
            </p:cNvCxnSpPr>
            <p:nvPr/>
          </p:nvCxnSpPr>
          <p:spPr bwMode="auto">
            <a:xfrm>
              <a:off x="3429000" y="5638800"/>
              <a:ext cx="1371600"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8" name="直线连接符 10"/>
            <p:cNvCxnSpPr>
              <a:cxnSpLocks noChangeShapeType="1"/>
            </p:cNvCxnSpPr>
            <p:nvPr/>
          </p:nvCxnSpPr>
          <p:spPr bwMode="auto">
            <a:xfrm>
              <a:off x="4800600" y="5181600"/>
              <a:ext cx="0" cy="838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9" name="直线连接符 11"/>
            <p:cNvCxnSpPr>
              <a:cxnSpLocks noChangeShapeType="1"/>
            </p:cNvCxnSpPr>
            <p:nvPr/>
          </p:nvCxnSpPr>
          <p:spPr bwMode="auto">
            <a:xfrm>
              <a:off x="1371600" y="5181600"/>
              <a:ext cx="0" cy="838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10" name="直线箭头连接符 12"/>
            <p:cNvCxnSpPr>
              <a:cxnSpLocks noChangeShapeType="1"/>
            </p:cNvCxnSpPr>
            <p:nvPr/>
          </p:nvCxnSpPr>
          <p:spPr bwMode="auto">
            <a:xfrm flipH="1">
              <a:off x="1371600" y="5638800"/>
              <a:ext cx="1066800"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11" name="Shape 261"/>
            <p:cNvCxnSpPr>
              <a:cxnSpLocks noChangeShapeType="1"/>
            </p:cNvCxnSpPr>
            <p:nvPr/>
          </p:nvCxnSpPr>
          <p:spPr bwMode="auto">
            <a:xfrm>
              <a:off x="5486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2" name="Shape 261"/>
            <p:cNvCxnSpPr>
              <a:cxnSpLocks noChangeShapeType="1"/>
            </p:cNvCxnSpPr>
            <p:nvPr/>
          </p:nvCxnSpPr>
          <p:spPr bwMode="auto">
            <a:xfrm>
              <a:off x="6248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3" name="Shape 261"/>
            <p:cNvCxnSpPr>
              <a:cxnSpLocks noChangeShapeType="1"/>
            </p:cNvCxnSpPr>
            <p:nvPr/>
          </p:nvCxnSpPr>
          <p:spPr bwMode="auto">
            <a:xfrm>
              <a:off x="5867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4" name="Shape 261"/>
            <p:cNvCxnSpPr>
              <a:cxnSpLocks noChangeShapeType="1"/>
            </p:cNvCxnSpPr>
            <p:nvPr/>
          </p:nvCxnSpPr>
          <p:spPr bwMode="auto">
            <a:xfrm>
              <a:off x="6629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5" name="Shape 261"/>
            <p:cNvCxnSpPr>
              <a:cxnSpLocks noChangeShapeType="1"/>
            </p:cNvCxnSpPr>
            <p:nvPr/>
          </p:nvCxnSpPr>
          <p:spPr bwMode="auto">
            <a:xfrm>
              <a:off x="7010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sp>
          <p:nvSpPr>
            <p:cNvPr id="16" name="文本框 35"/>
            <p:cNvSpPr txBox="1">
              <a:spLocks noChangeArrowheads="1"/>
            </p:cNvSpPr>
            <p:nvPr/>
          </p:nvSpPr>
          <p:spPr bwMode="auto">
            <a:xfrm>
              <a:off x="5029200" y="5410200"/>
              <a:ext cx="21948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245794"/>
                  </a:solidFill>
                </a:rPr>
                <a:t>Recommendation</a:t>
              </a:r>
              <a:endParaRPr lang="zh-CN" altLang="en-US" sz="1800" dirty="0">
                <a:solidFill>
                  <a:srgbClr val="245794"/>
                </a:solidFill>
              </a:endParaRPr>
            </a:p>
          </p:txBody>
        </p:sp>
      </p:grpSp>
    </p:spTree>
    <p:extLst>
      <p:ext uri="{BB962C8B-B14F-4D97-AF65-F5344CB8AC3E}">
        <p14:creationId xmlns:p14="http://schemas.microsoft.com/office/powerpoint/2010/main" val="464380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Key Features</a:t>
            </a:r>
            <a:endParaRPr lang="en-US" dirty="0"/>
          </a:p>
        </p:txBody>
      </p:sp>
      <p:sp>
        <p:nvSpPr>
          <p:cNvPr id="3" name="内容占位符 2"/>
          <p:cNvSpPr>
            <a:spLocks noGrp="1"/>
          </p:cNvSpPr>
          <p:nvPr>
            <p:ph idx="1"/>
          </p:nvPr>
        </p:nvSpPr>
        <p:spPr/>
        <p:txBody>
          <a:bodyPr>
            <a:normAutofit/>
          </a:bodyPr>
          <a:lstStyle/>
          <a:p>
            <a:endParaRPr lang="en-US" sz="2800" dirty="0" smtClean="0"/>
          </a:p>
          <a:p>
            <a:pPr marL="0" indent="0">
              <a:buNone/>
            </a:pPr>
            <a:endParaRPr lang="en-US" sz="2800" dirty="0"/>
          </a:p>
          <a:p>
            <a:pPr marL="0" indent="0">
              <a:buNone/>
            </a:pPr>
            <a:r>
              <a:rPr lang="en-US" sz="3600" dirty="0" smtClean="0">
                <a:solidFill>
                  <a:srgbClr val="245794"/>
                </a:solidFill>
              </a:rPr>
              <a:t>Our method:</a:t>
            </a:r>
          </a:p>
          <a:p>
            <a:pPr>
              <a:buFontTx/>
              <a:buChar char="-"/>
            </a:pPr>
            <a:r>
              <a:rPr lang="en-US" dirty="0" smtClean="0">
                <a:solidFill>
                  <a:srgbClr val="245794"/>
                </a:solidFill>
              </a:rPr>
              <a:t>Non-uniform weighting on Missing data</a:t>
            </a:r>
          </a:p>
          <a:p>
            <a:pPr>
              <a:buFontTx/>
              <a:buChar char="-"/>
            </a:pPr>
            <a:r>
              <a:rPr lang="en-US" dirty="0" smtClean="0">
                <a:solidFill>
                  <a:srgbClr val="245794"/>
                </a:solidFill>
              </a:rPr>
              <a:t>An efficient learning algorithm (K times faster than Hu’s ALS, the same magnitude with BPR-SGD learner)</a:t>
            </a:r>
          </a:p>
          <a:p>
            <a:pPr>
              <a:buFontTx/>
              <a:buChar char="-"/>
            </a:pPr>
            <a:r>
              <a:rPr lang="en-US" dirty="0" smtClean="0">
                <a:solidFill>
                  <a:srgbClr val="245794"/>
                </a:solidFill>
              </a:rPr>
              <a:t>Seamlessly support online learning.</a:t>
            </a:r>
          </a:p>
          <a:p>
            <a:pPr>
              <a:buFontTx/>
              <a:buChar char="-"/>
            </a:pPr>
            <a:endParaRPr lang="en-US" sz="2800" dirty="0">
              <a:solidFill>
                <a:srgbClr val="245794"/>
              </a:solidFill>
            </a:endParaRPr>
          </a:p>
        </p:txBody>
      </p:sp>
      <p:sp>
        <p:nvSpPr>
          <p:cNvPr id="4" name="灯片编号占位符 3"/>
          <p:cNvSpPr>
            <a:spLocks noGrp="1"/>
          </p:cNvSpPr>
          <p:nvPr>
            <p:ph type="sldNum" sz="quarter" idx="12"/>
          </p:nvPr>
        </p:nvSpPr>
        <p:spPr/>
        <p:txBody>
          <a:bodyPr/>
          <a:lstStyle/>
          <a:p>
            <a:fld id="{7D75B9EA-579D-4E82-A1B2-247215221A92}" type="slidenum">
              <a:rPr lang="en-SG" smtClean="0"/>
              <a:pPr/>
              <a:t>14</a:t>
            </a:fld>
            <a:endParaRPr lang="en-SG" dirty="0"/>
          </a:p>
        </p:txBody>
      </p:sp>
    </p:spTree>
    <p:extLst>
      <p:ext uri="{BB962C8B-B14F-4D97-AF65-F5344CB8AC3E}">
        <p14:creationId xmlns:p14="http://schemas.microsoft.com/office/powerpoint/2010/main" val="3395465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#1. Item-Oriented Weighting on Missing Data</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15</a:t>
            </a:fld>
            <a:endParaRPr lang="en-SG"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6534" y="1600200"/>
            <a:ext cx="4326483" cy="578606"/>
          </a:xfrm>
          <a:prstGeom prst="rect">
            <a:avLst/>
          </a:prstGeom>
        </p:spPr>
      </p:pic>
      <p:sp>
        <p:nvSpPr>
          <p:cNvPr id="8" name="文本框 7"/>
          <p:cNvSpPr txBox="1"/>
          <p:nvPr/>
        </p:nvSpPr>
        <p:spPr>
          <a:xfrm>
            <a:off x="395536" y="1600200"/>
            <a:ext cx="1680268" cy="461665"/>
          </a:xfrm>
          <a:prstGeom prst="rect">
            <a:avLst/>
          </a:prstGeom>
          <a:noFill/>
        </p:spPr>
        <p:txBody>
          <a:bodyPr wrap="none" rtlCol="0">
            <a:spAutoFit/>
          </a:bodyPr>
          <a:lstStyle/>
          <a:p>
            <a:r>
              <a:rPr lang="en-US" sz="2400" dirty="0" smtClean="0">
                <a:solidFill>
                  <a:srgbClr val="245794"/>
                </a:solidFill>
              </a:rPr>
              <a:t>Old Design: </a:t>
            </a:r>
            <a:endParaRPr lang="en-US" sz="2400" dirty="0">
              <a:solidFill>
                <a:srgbClr val="245794"/>
              </a:solidFill>
            </a:endParaRPr>
          </a:p>
        </p:txBody>
      </p:sp>
      <p:sp>
        <p:nvSpPr>
          <p:cNvPr id="9" name="文本框 8"/>
          <p:cNvSpPr txBox="1"/>
          <p:nvPr/>
        </p:nvSpPr>
        <p:spPr>
          <a:xfrm>
            <a:off x="381000" y="2362200"/>
            <a:ext cx="1962268" cy="461665"/>
          </a:xfrm>
          <a:prstGeom prst="rect">
            <a:avLst/>
          </a:prstGeom>
          <a:noFill/>
        </p:spPr>
        <p:txBody>
          <a:bodyPr wrap="none" rtlCol="0">
            <a:spAutoFit/>
          </a:bodyPr>
          <a:lstStyle/>
          <a:p>
            <a:r>
              <a:rPr lang="en-US" sz="2400" dirty="0" smtClean="0">
                <a:solidFill>
                  <a:srgbClr val="245794"/>
                </a:solidFill>
              </a:rPr>
              <a:t>Our Proposal: </a:t>
            </a:r>
            <a:endParaRPr lang="en-US" sz="2400" dirty="0">
              <a:solidFill>
                <a:srgbClr val="245794"/>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2442866"/>
            <a:ext cx="4724400" cy="633439"/>
          </a:xfrm>
          <a:prstGeom prst="rect">
            <a:avLst/>
          </a:prstGeom>
        </p:spPr>
      </p:pic>
      <p:cxnSp>
        <p:nvCxnSpPr>
          <p:cNvPr id="18" name="直接连接符 17"/>
          <p:cNvCxnSpPr/>
          <p:nvPr/>
        </p:nvCxnSpPr>
        <p:spPr>
          <a:xfrm>
            <a:off x="6096000" y="2823865"/>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6019800" y="2823865"/>
            <a:ext cx="228600" cy="452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133850" y="3276600"/>
            <a:ext cx="4000500" cy="646331"/>
          </a:xfrm>
          <a:prstGeom prst="rect">
            <a:avLst/>
          </a:prstGeom>
          <a:noFill/>
        </p:spPr>
        <p:txBody>
          <a:bodyPr wrap="square" rtlCol="0">
            <a:spAutoFit/>
          </a:bodyPr>
          <a:lstStyle/>
          <a:p>
            <a:r>
              <a:rPr lang="en-US" dirty="0" smtClean="0">
                <a:solidFill>
                  <a:srgbClr val="245794"/>
                </a:solidFill>
              </a:rPr>
              <a:t>The confidence </a:t>
            </a:r>
            <a:r>
              <a:rPr lang="en-US" dirty="0">
                <a:solidFill>
                  <a:srgbClr val="245794"/>
                </a:solidFill>
              </a:rPr>
              <a:t>that item </a:t>
            </a:r>
            <a:r>
              <a:rPr lang="en-US" i="1" dirty="0" err="1">
                <a:solidFill>
                  <a:srgbClr val="245794"/>
                </a:solidFill>
              </a:rPr>
              <a:t>i</a:t>
            </a:r>
            <a:r>
              <a:rPr lang="en-US" dirty="0">
                <a:solidFill>
                  <a:srgbClr val="245794"/>
                </a:solidFill>
              </a:rPr>
              <a:t> missed by users is a true negative assessment</a:t>
            </a:r>
          </a:p>
        </p:txBody>
      </p:sp>
      <p:grpSp>
        <p:nvGrpSpPr>
          <p:cNvPr id="41" name="组合 40"/>
          <p:cNvGrpSpPr/>
          <p:nvPr/>
        </p:nvGrpSpPr>
        <p:grpSpPr>
          <a:xfrm>
            <a:off x="395536" y="3947570"/>
            <a:ext cx="8748464" cy="2358521"/>
            <a:chOff x="395536" y="3947570"/>
            <a:chExt cx="8748464" cy="2358521"/>
          </a:xfrm>
        </p:grpSpPr>
        <p:sp>
          <p:nvSpPr>
            <p:cNvPr id="23" name="文本框 22"/>
            <p:cNvSpPr txBox="1"/>
            <p:nvPr/>
          </p:nvSpPr>
          <p:spPr>
            <a:xfrm>
              <a:off x="395536" y="3947570"/>
              <a:ext cx="8748464" cy="1446550"/>
            </a:xfrm>
            <a:prstGeom prst="rect">
              <a:avLst/>
            </a:prstGeom>
            <a:noFill/>
          </p:spPr>
          <p:txBody>
            <a:bodyPr wrap="square" rtlCol="0">
              <a:spAutoFit/>
            </a:bodyPr>
            <a:lstStyle/>
            <a:p>
              <a:r>
                <a:rPr lang="en-US" sz="2400" dirty="0" smtClean="0">
                  <a:solidFill>
                    <a:srgbClr val="245794"/>
                  </a:solidFill>
                </a:rPr>
                <a:t>Popularity-aware Weighting Scheme:</a:t>
              </a:r>
            </a:p>
            <a:p>
              <a:pPr marL="342900" indent="-342900">
                <a:buFontTx/>
                <a:buChar char="-"/>
              </a:pPr>
              <a:r>
                <a:rPr lang="en-US" sz="2000" dirty="0" smtClean="0">
                  <a:solidFill>
                    <a:srgbClr val="245794"/>
                  </a:solidFill>
                </a:rPr>
                <a:t>Intuition: a popular item is more likely to be known by users, thus a missing on it is more probably that the user is not interested with it.</a:t>
              </a:r>
            </a:p>
            <a:p>
              <a:pPr marL="342900" indent="-342900">
                <a:buFontTx/>
                <a:buChar char="-"/>
              </a:pPr>
              <a:endParaRPr lang="en-US" sz="2400" dirty="0">
                <a:solidFill>
                  <a:srgbClr val="245794"/>
                </a:solidFill>
              </a:endParaRP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7000" y="4998250"/>
              <a:ext cx="1676400" cy="630165"/>
            </a:xfrm>
            <a:prstGeom prst="rect">
              <a:avLst/>
            </a:prstGeom>
          </p:spPr>
        </p:pic>
        <p:cxnSp>
          <p:nvCxnSpPr>
            <p:cNvPr id="25" name="直接箭头连接符 24"/>
            <p:cNvCxnSpPr/>
            <p:nvPr/>
          </p:nvCxnSpPr>
          <p:spPr>
            <a:xfrm flipH="1">
              <a:off x="2667000" y="5378731"/>
              <a:ext cx="533400" cy="31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792245" y="5638800"/>
              <a:ext cx="1712955" cy="646331"/>
            </a:xfrm>
            <a:prstGeom prst="rect">
              <a:avLst/>
            </a:prstGeom>
            <a:noFill/>
          </p:spPr>
          <p:txBody>
            <a:bodyPr wrap="square" rtlCol="0">
              <a:spAutoFit/>
            </a:bodyPr>
            <a:lstStyle/>
            <a:p>
              <a:r>
                <a:rPr lang="en-US" dirty="0" smtClean="0">
                  <a:solidFill>
                    <a:srgbClr val="245794"/>
                  </a:solidFill>
                </a:rPr>
                <a:t>Overall weight of missing data</a:t>
              </a:r>
              <a:endParaRPr lang="en-US" dirty="0">
                <a:solidFill>
                  <a:srgbClr val="245794"/>
                </a:solidFill>
              </a:endParaRPr>
            </a:p>
          </p:txBody>
        </p:sp>
        <p:cxnSp>
          <p:nvCxnSpPr>
            <p:cNvPr id="28" name="直接箭头连接符 27"/>
            <p:cNvCxnSpPr/>
            <p:nvPr/>
          </p:nvCxnSpPr>
          <p:spPr>
            <a:xfrm>
              <a:off x="3785409" y="5207798"/>
              <a:ext cx="348441" cy="533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863607" y="5659760"/>
              <a:ext cx="1165594" cy="646331"/>
            </a:xfrm>
            <a:prstGeom prst="rect">
              <a:avLst/>
            </a:prstGeom>
            <a:noFill/>
          </p:spPr>
          <p:txBody>
            <a:bodyPr wrap="square" rtlCol="0">
              <a:spAutoFit/>
            </a:bodyPr>
            <a:lstStyle/>
            <a:p>
              <a:r>
                <a:rPr lang="en-US" dirty="0" smtClean="0">
                  <a:solidFill>
                    <a:srgbClr val="245794"/>
                  </a:solidFill>
                </a:rPr>
                <a:t>Frequency of item</a:t>
              </a:r>
              <a:endParaRPr lang="en-US" dirty="0">
                <a:solidFill>
                  <a:srgbClr val="245794"/>
                </a:solidFill>
              </a:endParaRPr>
            </a:p>
          </p:txBody>
        </p:sp>
        <p:cxnSp>
          <p:nvCxnSpPr>
            <p:cNvPr id="36" name="直接箭头连接符 35"/>
            <p:cNvCxnSpPr/>
            <p:nvPr/>
          </p:nvCxnSpPr>
          <p:spPr>
            <a:xfrm>
              <a:off x="3994959" y="5069964"/>
              <a:ext cx="1476905" cy="24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471864" y="5128666"/>
              <a:ext cx="1538536" cy="646331"/>
            </a:xfrm>
            <a:prstGeom prst="rect">
              <a:avLst/>
            </a:prstGeom>
            <a:noFill/>
          </p:spPr>
          <p:txBody>
            <a:bodyPr wrap="square" rtlCol="0">
              <a:spAutoFit/>
            </a:bodyPr>
            <a:lstStyle/>
            <a:p>
              <a:r>
                <a:rPr lang="en-US" dirty="0" smtClean="0">
                  <a:solidFill>
                    <a:srgbClr val="245794"/>
                  </a:solidFill>
                </a:rPr>
                <a:t>Smoothness: 0.5 works well</a:t>
              </a:r>
              <a:endParaRPr lang="en-US" dirty="0">
                <a:solidFill>
                  <a:srgbClr val="245794"/>
                </a:solidFill>
              </a:endParaRPr>
            </a:p>
          </p:txBody>
        </p:sp>
      </p:grpSp>
      <p:sp>
        <p:nvSpPr>
          <p:cNvPr id="40" name="文本框 39"/>
          <p:cNvSpPr txBox="1"/>
          <p:nvPr/>
        </p:nvSpPr>
        <p:spPr>
          <a:xfrm>
            <a:off x="1905000" y="4038600"/>
            <a:ext cx="5458099" cy="1077218"/>
          </a:xfrm>
          <a:prstGeom prst="rect">
            <a:avLst/>
          </a:prstGeom>
          <a:solidFill>
            <a:schemeClr val="bg1">
              <a:alpha val="74000"/>
            </a:schemeClr>
          </a:solidFill>
        </p:spPr>
        <p:txBody>
          <a:bodyPr wrap="square" rtlCol="0">
            <a:spAutoFit/>
          </a:bodyPr>
          <a:lstStyle/>
          <a:p>
            <a:pPr algn="ctr"/>
            <a:r>
              <a:rPr lang="en-US" sz="3200" dirty="0" smtClean="0">
                <a:solidFill>
                  <a:srgbClr val="FF0000"/>
                </a:solidFill>
              </a:rPr>
              <a:t>Similar to frequency-aware negative sampling in word2vec.</a:t>
            </a:r>
            <a:endParaRPr lang="en-US" sz="3200" dirty="0">
              <a:solidFill>
                <a:srgbClr val="FF0000"/>
              </a:solidFill>
            </a:endParaRPr>
          </a:p>
        </p:txBody>
      </p:sp>
    </p:spTree>
    <p:extLst>
      <p:ext uri="{BB962C8B-B14F-4D97-AF65-F5344CB8AC3E}">
        <p14:creationId xmlns:p14="http://schemas.microsoft.com/office/powerpoint/2010/main" val="199846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7681664" cy="1152128"/>
          </a:xfrm>
        </p:spPr>
        <p:txBody>
          <a:bodyPr>
            <a:normAutofit/>
          </a:bodyPr>
          <a:lstStyle/>
          <a:p>
            <a:r>
              <a:rPr lang="en-US" dirty="0" smtClean="0"/>
              <a:t>#2. Optimization (Coordinate Descent)</a:t>
            </a:r>
            <a:endParaRPr lang="en-US" dirty="0"/>
          </a:p>
        </p:txBody>
      </p:sp>
      <p:sp>
        <p:nvSpPr>
          <p:cNvPr id="3" name="内容占位符 2"/>
          <p:cNvSpPr>
            <a:spLocks noGrp="1"/>
          </p:cNvSpPr>
          <p:nvPr>
            <p:ph idx="1"/>
          </p:nvPr>
        </p:nvSpPr>
        <p:spPr>
          <a:xfrm>
            <a:off x="393078" y="1219200"/>
            <a:ext cx="8522322" cy="5134901"/>
          </a:xfrm>
        </p:spPr>
        <p:txBody>
          <a:bodyPr/>
          <a:lstStyle/>
          <a:p>
            <a:r>
              <a:rPr lang="en-US" dirty="0" smtClean="0"/>
              <a:t>Existing algorithms do not work:</a:t>
            </a:r>
          </a:p>
          <a:p>
            <a:pPr lvl="1"/>
            <a:r>
              <a:rPr lang="en-US" sz="2000" dirty="0" smtClean="0"/>
              <a:t>SGD: needs to scan all training instance O(MN).</a:t>
            </a:r>
          </a:p>
          <a:p>
            <a:pPr lvl="1"/>
            <a:r>
              <a:rPr lang="en-US" sz="2000" dirty="0" smtClean="0"/>
              <a:t>ALS: requires a uniform weight on missing data.</a:t>
            </a:r>
          </a:p>
          <a:p>
            <a:pPr marL="457200" lvl="1" indent="0">
              <a:buNone/>
            </a:pPr>
            <a:endParaRPr lang="en-US" sz="1000" dirty="0" smtClean="0"/>
          </a:p>
          <a:p>
            <a:r>
              <a:rPr lang="en-US" dirty="0" smtClean="0"/>
              <a:t>W</a:t>
            </a:r>
            <a:r>
              <a:rPr lang="en-US" altLang="zh-CN" dirty="0" smtClean="0"/>
              <a:t>e </a:t>
            </a:r>
            <a:r>
              <a:rPr lang="en-US" altLang="zh-CN" dirty="0"/>
              <a:t>d</a:t>
            </a:r>
            <a:r>
              <a:rPr lang="en-US" dirty="0" smtClean="0"/>
              <a:t>evelop a Coordinate Descent learner to optimize the whole-data based MF: </a:t>
            </a:r>
          </a:p>
          <a:p>
            <a:pPr lvl="1"/>
            <a:r>
              <a:rPr lang="en-US" sz="2000" dirty="0" smtClean="0"/>
              <a:t>Element-wise Alternating Least Squares Learner (</a:t>
            </a:r>
            <a:r>
              <a:rPr lang="en-US" sz="2000" dirty="0" err="1" smtClean="0"/>
              <a:t>eALS</a:t>
            </a:r>
            <a:r>
              <a:rPr lang="en-US" sz="2000" dirty="0" smtClean="0"/>
              <a:t>)</a:t>
            </a:r>
          </a:p>
          <a:p>
            <a:pPr lvl="1"/>
            <a:r>
              <a:rPr lang="en-US" sz="2000" dirty="0" smtClean="0"/>
              <a:t>Optimize one latent factor with others fixed (greedy exact optimization)</a:t>
            </a:r>
          </a:p>
        </p:txBody>
      </p:sp>
      <p:sp>
        <p:nvSpPr>
          <p:cNvPr id="4" name="灯片编号占位符 3"/>
          <p:cNvSpPr>
            <a:spLocks noGrp="1"/>
          </p:cNvSpPr>
          <p:nvPr>
            <p:ph type="sldNum" sz="quarter" idx="12"/>
          </p:nvPr>
        </p:nvSpPr>
        <p:spPr/>
        <p:txBody>
          <a:bodyPr/>
          <a:lstStyle/>
          <a:p>
            <a:fld id="{7D75B9EA-579D-4E82-A1B2-247215221A92}" type="slidenum">
              <a:rPr lang="en-SG" smtClean="0"/>
              <a:pPr/>
              <a:t>16</a:t>
            </a:fld>
            <a:endParaRPr lang="en-SG" dirty="0"/>
          </a:p>
        </p:txBody>
      </p:sp>
      <p:graphicFrame>
        <p:nvGraphicFramePr>
          <p:cNvPr id="5" name="表格 4"/>
          <p:cNvGraphicFramePr>
            <a:graphicFrameLocks noGrp="1"/>
          </p:cNvGraphicFramePr>
          <p:nvPr>
            <p:extLst>
              <p:ext uri="{D42A27DB-BD31-4B8C-83A1-F6EECF244321}">
                <p14:modId xmlns:p14="http://schemas.microsoft.com/office/powerpoint/2010/main" val="1593686591"/>
              </p:ext>
            </p:extLst>
          </p:nvPr>
        </p:nvGraphicFramePr>
        <p:xfrm>
          <a:off x="1295400" y="4236720"/>
          <a:ext cx="5867400" cy="1554480"/>
        </p:xfrm>
        <a:graphic>
          <a:graphicData uri="http://schemas.openxmlformats.org/drawingml/2006/table">
            <a:tbl>
              <a:tblPr firstRow="1" bandRow="1">
                <a:tableStyleId>{5C22544A-7EE6-4342-B048-85BDC9FD1C3A}</a:tableStyleId>
              </a:tblPr>
              <a:tblGrid>
                <a:gridCol w="1905000"/>
                <a:gridCol w="1676400"/>
                <a:gridCol w="2286000"/>
              </a:tblGrid>
              <a:tr h="426720">
                <a:tc>
                  <a:txBody>
                    <a:bodyPr/>
                    <a:lstStyle/>
                    <a:p>
                      <a:pPr algn="ctr"/>
                      <a:r>
                        <a:rPr lang="en-US" sz="2000" dirty="0" smtClean="0"/>
                        <a:t>Property</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smtClean="0"/>
                        <a:t>eALS</a:t>
                      </a:r>
                      <a:r>
                        <a:rPr lang="en-US" sz="2000" baseline="0" dirty="0" smtClean="0"/>
                        <a:t> (ours)</a:t>
                      </a:r>
                      <a:endParaRPr lang="en-US" sz="2000" dirty="0" smtClean="0"/>
                    </a:p>
                  </a:txBody>
                  <a:tcPr/>
                </a:tc>
                <a:tc>
                  <a:txBody>
                    <a:bodyPr/>
                    <a:lstStyle/>
                    <a:p>
                      <a:pPr algn="ctr"/>
                      <a:r>
                        <a:rPr lang="en-US" sz="2000" dirty="0" smtClean="0"/>
                        <a:t>ALS (traditional)</a:t>
                      </a:r>
                      <a:endParaRPr lang="en-US" sz="2000" dirty="0"/>
                    </a:p>
                  </a:txBody>
                  <a:tcPr/>
                </a:tc>
              </a:tr>
              <a:tr h="396240">
                <a:tc>
                  <a:txBody>
                    <a:bodyPr/>
                    <a:lstStyle/>
                    <a:p>
                      <a:r>
                        <a:rPr lang="en-US" b="1" dirty="0" smtClean="0"/>
                        <a:t>Optimization</a:t>
                      </a:r>
                      <a:r>
                        <a:rPr lang="en-US" b="1" baseline="0" dirty="0" smtClean="0"/>
                        <a:t> Unit</a:t>
                      </a:r>
                      <a:endParaRPr lang="en-US" b="1" dirty="0"/>
                    </a:p>
                  </a:txBody>
                  <a:tcPr/>
                </a:tc>
                <a:tc>
                  <a:txBody>
                    <a:bodyPr/>
                    <a:lstStyle/>
                    <a:p>
                      <a:pPr algn="ctr"/>
                      <a:r>
                        <a:rPr lang="en-US" dirty="0" smtClean="0"/>
                        <a:t>Latent</a:t>
                      </a:r>
                      <a:r>
                        <a:rPr lang="en-US" baseline="0" dirty="0" smtClean="0"/>
                        <a:t> factor</a:t>
                      </a:r>
                      <a:endParaRPr lang="en-US" dirty="0"/>
                    </a:p>
                  </a:txBody>
                  <a:tcPr/>
                </a:tc>
                <a:tc>
                  <a:txBody>
                    <a:bodyPr/>
                    <a:lstStyle/>
                    <a:p>
                      <a:pPr algn="ctr"/>
                      <a:r>
                        <a:rPr lang="en-US" dirty="0" smtClean="0"/>
                        <a:t>Latent</a:t>
                      </a:r>
                      <a:r>
                        <a:rPr lang="en-US" baseline="0" dirty="0" smtClean="0"/>
                        <a:t> vector</a:t>
                      </a:r>
                      <a:endParaRPr lang="en-US" dirty="0"/>
                    </a:p>
                  </a:txBody>
                  <a:tcPr/>
                </a:tc>
              </a:tr>
              <a:tr h="185420">
                <a:tc>
                  <a:txBody>
                    <a:bodyPr/>
                    <a:lstStyle/>
                    <a:p>
                      <a:r>
                        <a:rPr lang="en-US" b="1" dirty="0" smtClean="0"/>
                        <a:t>Matrix Inversion</a:t>
                      </a:r>
                      <a:endParaRPr lang="en-US" b="1" dirty="0"/>
                    </a:p>
                  </a:txBody>
                  <a:tcPr/>
                </a:tc>
                <a:tc>
                  <a:txBody>
                    <a:bodyPr/>
                    <a:lstStyle/>
                    <a:p>
                      <a:pPr algn="ctr"/>
                      <a:r>
                        <a:rPr lang="en-US" dirty="0" smtClean="0"/>
                        <a:t>No</a:t>
                      </a:r>
                      <a:endParaRPr lang="en-US" dirty="0"/>
                    </a:p>
                  </a:txBody>
                  <a:tcPr/>
                </a:tc>
                <a:tc>
                  <a:txBody>
                    <a:bodyPr/>
                    <a:lstStyle/>
                    <a:p>
                      <a:pPr algn="ctr"/>
                      <a:r>
                        <a:rPr lang="en-US" dirty="0" smtClean="0"/>
                        <a:t>Yes (ridge</a:t>
                      </a:r>
                      <a:r>
                        <a:rPr lang="en-US" baseline="0" dirty="0" smtClean="0"/>
                        <a:t> regression)</a:t>
                      </a:r>
                      <a:endParaRPr lang="en-US" dirty="0"/>
                    </a:p>
                  </a:txBody>
                  <a:tcPr/>
                </a:tc>
              </a:tr>
              <a:tr h="182880">
                <a:tc>
                  <a:txBody>
                    <a:bodyPr/>
                    <a:lstStyle/>
                    <a:p>
                      <a:r>
                        <a:rPr lang="en-US" b="1" dirty="0" smtClean="0"/>
                        <a:t>Time</a:t>
                      </a:r>
                      <a:r>
                        <a:rPr lang="en-US" b="1" baseline="0" dirty="0" smtClean="0"/>
                        <a:t> Complexity</a:t>
                      </a:r>
                      <a:endParaRPr lang="en-US" b="1" dirty="0"/>
                    </a:p>
                  </a:txBody>
                  <a:tcPr/>
                </a:tc>
                <a:tc>
                  <a:txBody>
                    <a:bodyPr/>
                    <a:lstStyle/>
                    <a:p>
                      <a:pPr algn="ctr"/>
                      <a:r>
                        <a:rPr lang="en-US" dirty="0" smtClean="0"/>
                        <a:t>O(</a:t>
                      </a:r>
                      <a:r>
                        <a:rPr lang="en-US" baseline="0" dirty="0" smtClean="0"/>
                        <a:t>MNK)</a:t>
                      </a:r>
                      <a:endParaRPr lang="en-US" dirty="0"/>
                    </a:p>
                  </a:txBody>
                  <a:tcPr/>
                </a:tc>
                <a:tc>
                  <a:txBody>
                    <a:bodyPr/>
                    <a:lstStyle/>
                    <a:p>
                      <a:pPr algn="ctr"/>
                      <a:r>
                        <a:rPr lang="en-US" i="0" dirty="0" smtClean="0">
                          <a:solidFill>
                            <a:schemeClr val="tx1"/>
                          </a:solidFill>
                        </a:rPr>
                        <a:t>O((M+N)K</a:t>
                      </a:r>
                      <a:r>
                        <a:rPr lang="en-US" i="0" baseline="30000" dirty="0" smtClean="0">
                          <a:solidFill>
                            <a:schemeClr val="tx1"/>
                          </a:solidFill>
                        </a:rPr>
                        <a:t>3</a:t>
                      </a:r>
                      <a:r>
                        <a:rPr lang="en-US" i="0" dirty="0" smtClean="0">
                          <a:solidFill>
                            <a:schemeClr val="tx1"/>
                          </a:solidFill>
                        </a:rPr>
                        <a:t> + MNK</a:t>
                      </a:r>
                      <a:r>
                        <a:rPr lang="en-US" i="0" baseline="30000" dirty="0" smtClean="0">
                          <a:solidFill>
                            <a:schemeClr val="tx1"/>
                          </a:solidFill>
                        </a:rPr>
                        <a:t>2</a:t>
                      </a:r>
                      <a:r>
                        <a:rPr lang="en-US" i="0" dirty="0" smtClean="0">
                          <a:solidFill>
                            <a:schemeClr val="tx1"/>
                          </a:solidFill>
                        </a:rPr>
                        <a:t>)</a:t>
                      </a:r>
                      <a:endParaRPr lang="en-US" i="0" dirty="0">
                        <a:solidFill>
                          <a:schemeClr val="tx1"/>
                        </a:solidFill>
                      </a:endParaRPr>
                    </a:p>
                  </a:txBody>
                  <a:tcPr/>
                </a:tc>
              </a:tr>
            </a:tbl>
          </a:graphicData>
        </a:graphic>
      </p:graphicFrame>
    </p:spTree>
    <p:extLst>
      <p:ext uri="{BB962C8B-B14F-4D97-AF65-F5344CB8AC3E}">
        <p14:creationId xmlns:p14="http://schemas.microsoft.com/office/powerpoint/2010/main" val="32724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#2.1 Efficient </a:t>
            </a:r>
            <a:r>
              <a:rPr lang="en-US" dirty="0" err="1" smtClean="0"/>
              <a:t>eALS</a:t>
            </a:r>
            <a:r>
              <a:rPr lang="en-US" dirty="0" smtClean="0"/>
              <a:t> Learner</a:t>
            </a:r>
            <a:endParaRPr lang="en-US" dirty="0"/>
          </a:p>
        </p:txBody>
      </p:sp>
      <p:sp>
        <p:nvSpPr>
          <p:cNvPr id="3" name="内容占位符 2"/>
          <p:cNvSpPr>
            <a:spLocks noGrp="1"/>
          </p:cNvSpPr>
          <p:nvPr>
            <p:ph idx="1"/>
          </p:nvPr>
        </p:nvSpPr>
        <p:spPr>
          <a:xfrm>
            <a:off x="467544" y="1421829"/>
            <a:ext cx="8229600" cy="4597971"/>
          </a:xfrm>
        </p:spPr>
        <p:txBody>
          <a:bodyPr/>
          <a:lstStyle/>
          <a:p>
            <a:r>
              <a:rPr lang="en-US" dirty="0" smtClean="0"/>
              <a:t>An efficient learner by </a:t>
            </a:r>
            <a:r>
              <a:rPr lang="en-US" dirty="0"/>
              <a:t>using </a:t>
            </a:r>
            <a:r>
              <a:rPr lang="en-US" dirty="0" err="1" smtClean="0"/>
              <a:t>memoization</a:t>
            </a:r>
            <a:r>
              <a:rPr lang="en-US" dirty="0" smtClean="0"/>
              <a:t>.</a:t>
            </a:r>
          </a:p>
          <a:p>
            <a:r>
              <a:rPr lang="en-US" dirty="0" smtClean="0"/>
              <a:t>Key idea: </a:t>
            </a:r>
            <a:r>
              <a:rPr lang="en-US" dirty="0" err="1" smtClean="0"/>
              <a:t>memoizing</a:t>
            </a:r>
            <a:r>
              <a:rPr lang="en-US" dirty="0" smtClean="0"/>
              <a:t> the computation for missing data part:</a:t>
            </a:r>
          </a:p>
          <a:p>
            <a:endParaRPr lang="en-US" dirty="0"/>
          </a:p>
          <a:p>
            <a:endParaRPr lang="en-US" dirty="0" smtClean="0"/>
          </a:p>
          <a:p>
            <a:endParaRPr lang="en-US" sz="1800" dirty="0"/>
          </a:p>
          <a:p>
            <a:r>
              <a:rPr lang="en-US" dirty="0" smtClean="0"/>
              <a:t>Reformulating the loss function:</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17</a:t>
            </a:fld>
            <a:endParaRPr lang="en-SG"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418734"/>
            <a:ext cx="5683251" cy="762000"/>
          </a:xfrm>
          <a:prstGeom prst="rect">
            <a:avLst/>
          </a:prstGeom>
        </p:spPr>
      </p:pic>
      <p:grpSp>
        <p:nvGrpSpPr>
          <p:cNvPr id="10" name="组合 9"/>
          <p:cNvGrpSpPr/>
          <p:nvPr/>
        </p:nvGrpSpPr>
        <p:grpSpPr>
          <a:xfrm>
            <a:off x="4724400" y="2381394"/>
            <a:ext cx="3733800" cy="1280511"/>
            <a:chOff x="4724400" y="2381394"/>
            <a:chExt cx="3733800" cy="1280511"/>
          </a:xfrm>
        </p:grpSpPr>
        <p:sp>
          <p:nvSpPr>
            <p:cNvPr id="8" name="圆角矩形 7"/>
            <p:cNvSpPr/>
            <p:nvPr/>
          </p:nvSpPr>
          <p:spPr>
            <a:xfrm>
              <a:off x="4724400" y="2381394"/>
              <a:ext cx="2406651" cy="81900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sp>
          <p:nvSpPr>
            <p:cNvPr id="9" name="文本框 8"/>
            <p:cNvSpPr txBox="1"/>
            <p:nvPr/>
          </p:nvSpPr>
          <p:spPr>
            <a:xfrm>
              <a:off x="4724400" y="3261795"/>
              <a:ext cx="3733800" cy="400110"/>
            </a:xfrm>
            <a:prstGeom prst="rect">
              <a:avLst/>
            </a:prstGeom>
            <a:noFill/>
          </p:spPr>
          <p:txBody>
            <a:bodyPr wrap="square" rtlCol="0">
              <a:spAutoFit/>
            </a:bodyPr>
            <a:lstStyle/>
            <a:p>
              <a:r>
                <a:rPr lang="en-US" sz="2000" dirty="0" smtClean="0">
                  <a:solidFill>
                    <a:srgbClr val="0000FF"/>
                  </a:solidFill>
                </a:rPr>
                <a:t>Bottleneck: Missing data part</a:t>
              </a:r>
              <a:endParaRPr lang="en-US" sz="2000" dirty="0">
                <a:solidFill>
                  <a:srgbClr val="0000FF"/>
                </a:solidFill>
              </a:endParaRPr>
            </a:p>
          </p:txBody>
        </p:sp>
      </p:gr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05" y="4059547"/>
            <a:ext cx="6066606" cy="781305"/>
          </a:xfrm>
          <a:prstGeom prst="rect">
            <a:avLst/>
          </a:prstGeom>
        </p:spPr>
      </p:pic>
      <p:grpSp>
        <p:nvGrpSpPr>
          <p:cNvPr id="24" name="组合 23"/>
          <p:cNvGrpSpPr/>
          <p:nvPr/>
        </p:nvGrpSpPr>
        <p:grpSpPr>
          <a:xfrm>
            <a:off x="4582344" y="3200399"/>
            <a:ext cx="2330674" cy="1640453"/>
            <a:chOff x="4582344" y="3200399"/>
            <a:chExt cx="2330674" cy="1640453"/>
          </a:xfrm>
        </p:grpSpPr>
        <p:cxnSp>
          <p:nvCxnSpPr>
            <p:cNvPr id="12" name="直接箭头连接符 11"/>
            <p:cNvCxnSpPr/>
            <p:nvPr/>
          </p:nvCxnSpPr>
          <p:spPr>
            <a:xfrm flipH="1">
              <a:off x="4582344" y="3200399"/>
              <a:ext cx="1132657" cy="977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715001" y="3237739"/>
              <a:ext cx="457199" cy="82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315768" y="3983952"/>
              <a:ext cx="1597250" cy="85690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grpSp>
      <p:sp>
        <p:nvSpPr>
          <p:cNvPr id="22" name="文本框 21"/>
          <p:cNvSpPr txBox="1"/>
          <p:nvPr/>
        </p:nvSpPr>
        <p:spPr>
          <a:xfrm>
            <a:off x="1447800" y="4922204"/>
            <a:ext cx="7696200" cy="369332"/>
          </a:xfrm>
          <a:prstGeom prst="rect">
            <a:avLst/>
          </a:prstGeom>
          <a:noFill/>
        </p:spPr>
        <p:txBody>
          <a:bodyPr wrap="square" rtlCol="0">
            <a:spAutoFit/>
          </a:bodyPr>
          <a:lstStyle/>
          <a:p>
            <a:r>
              <a:rPr lang="en-US" b="1" dirty="0" smtClean="0">
                <a:solidFill>
                  <a:srgbClr val="0000FF"/>
                </a:solidFill>
              </a:rPr>
              <a:t>Sum </a:t>
            </a:r>
            <a:r>
              <a:rPr lang="en-US" altLang="zh-CN" b="1" dirty="0" smtClean="0">
                <a:solidFill>
                  <a:srgbClr val="0000FF"/>
                </a:solidFill>
              </a:rPr>
              <a:t>over all user-item pairs, can be seen as a prior over all interactions!</a:t>
            </a:r>
          </a:p>
        </p:txBody>
      </p:sp>
      <p:sp>
        <p:nvSpPr>
          <p:cNvPr id="23" name="文本框 22"/>
          <p:cNvSpPr txBox="1"/>
          <p:nvPr/>
        </p:nvSpPr>
        <p:spPr>
          <a:xfrm>
            <a:off x="1828800" y="5181600"/>
            <a:ext cx="5943600" cy="707886"/>
          </a:xfrm>
          <a:prstGeom prst="rect">
            <a:avLst/>
          </a:prstGeom>
          <a:noFill/>
        </p:spPr>
        <p:txBody>
          <a:bodyPr wrap="square" rtlCol="0">
            <a:spAutoFit/>
          </a:bodyPr>
          <a:lstStyle/>
          <a:p>
            <a:r>
              <a:rPr lang="en-US" sz="2000" b="1" dirty="0" smtClean="0">
                <a:solidFill>
                  <a:srgbClr val="FF0000"/>
                </a:solidFill>
              </a:rPr>
              <a:t>This term can be computed efficiently </a:t>
            </a:r>
            <a:r>
              <a:rPr lang="en-US" sz="2000" b="1" i="1" dirty="0" smtClean="0">
                <a:solidFill>
                  <a:srgbClr val="FF0000"/>
                </a:solidFill>
              </a:rPr>
              <a:t>in O(|R| + MK</a:t>
            </a:r>
            <a:r>
              <a:rPr lang="en-US" sz="2000" b="1" i="1" baseline="30000" dirty="0" smtClean="0">
                <a:solidFill>
                  <a:srgbClr val="FF0000"/>
                </a:solidFill>
              </a:rPr>
              <a:t>2</a:t>
            </a:r>
            <a:r>
              <a:rPr lang="en-US" sz="2000" b="1" i="1" dirty="0" smtClean="0">
                <a:solidFill>
                  <a:srgbClr val="FF0000"/>
                </a:solidFill>
              </a:rPr>
              <a:t>), rather than O(MNK)</a:t>
            </a:r>
            <a:r>
              <a:rPr lang="en-US" sz="2000" b="1" dirty="0" smtClean="0">
                <a:solidFill>
                  <a:srgbClr val="FF0000"/>
                </a:solidFill>
              </a:rPr>
              <a:t>. Algorithm details see our paper. </a:t>
            </a:r>
          </a:p>
        </p:txBody>
      </p:sp>
    </p:spTree>
    <p:extLst>
      <p:ext uri="{BB962C8B-B14F-4D97-AF65-F5344CB8AC3E}">
        <p14:creationId xmlns:p14="http://schemas.microsoft.com/office/powerpoint/2010/main" val="39674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
                                        <p:tgtEl>
                                          <p:spTgt spid="3">
                                            <p:txEl>
                                              <p:pRg st="5" end="5"/>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6919664" cy="1152128"/>
          </a:xfrm>
        </p:spPr>
        <p:txBody>
          <a:bodyPr>
            <a:normAutofit/>
          </a:bodyPr>
          <a:lstStyle/>
          <a:p>
            <a:r>
              <a:rPr lang="en-US" dirty="0" smtClean="0"/>
              <a:t>#2.2 Time Complexity</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18</a:t>
            </a:fld>
            <a:endParaRPr lang="en-SG" dirty="0"/>
          </a:p>
        </p:txBody>
      </p:sp>
      <p:sp>
        <p:nvSpPr>
          <p:cNvPr id="3" name="文本框 2"/>
          <p:cNvSpPr txBox="1"/>
          <p:nvPr/>
        </p:nvSpPr>
        <p:spPr>
          <a:xfrm>
            <a:off x="2133600" y="2173069"/>
            <a:ext cx="3807878" cy="646331"/>
          </a:xfrm>
          <a:prstGeom prst="rect">
            <a:avLst/>
          </a:prstGeom>
          <a:noFill/>
        </p:spPr>
        <p:txBody>
          <a:bodyPr wrap="none" rtlCol="0">
            <a:spAutoFit/>
          </a:bodyPr>
          <a:lstStyle/>
          <a:p>
            <a:r>
              <a:rPr lang="en-US" altLang="zh-CN" sz="3600" b="1" dirty="0"/>
              <a:t>O((M+N)K</a:t>
            </a:r>
            <a:r>
              <a:rPr lang="en-US" altLang="zh-CN" sz="3600" b="1" baseline="30000" dirty="0"/>
              <a:t>2</a:t>
            </a:r>
            <a:r>
              <a:rPr lang="en-US" altLang="zh-CN" sz="3600" b="1" dirty="0"/>
              <a:t> + |R|K</a:t>
            </a:r>
            <a:r>
              <a:rPr lang="en-US" altLang="zh-CN" sz="3600" b="1" dirty="0" smtClean="0"/>
              <a:t>)</a:t>
            </a:r>
            <a:endParaRPr lang="en-US" altLang="zh-CN" sz="3600" b="1" dirty="0"/>
          </a:p>
        </p:txBody>
      </p:sp>
      <p:sp>
        <p:nvSpPr>
          <p:cNvPr id="10" name="文本框 9"/>
          <p:cNvSpPr txBox="1"/>
          <p:nvPr/>
        </p:nvSpPr>
        <p:spPr>
          <a:xfrm>
            <a:off x="1905000" y="3367445"/>
            <a:ext cx="1295271" cy="430887"/>
          </a:xfrm>
          <a:prstGeom prst="rect">
            <a:avLst/>
          </a:prstGeom>
          <a:noFill/>
        </p:spPr>
        <p:txBody>
          <a:bodyPr wrap="none" rtlCol="0">
            <a:spAutoFit/>
          </a:bodyPr>
          <a:lstStyle/>
          <a:p>
            <a:r>
              <a:rPr kumimoji="1" lang="en-US" altLang="zh-CN" sz="2200" dirty="0" smtClean="0"/>
              <a:t># of users </a:t>
            </a:r>
            <a:endParaRPr kumimoji="1" lang="zh-CN" altLang="en-US" sz="2200" dirty="0"/>
          </a:p>
        </p:txBody>
      </p:sp>
      <p:sp>
        <p:nvSpPr>
          <p:cNvPr id="11" name="文本框 10"/>
          <p:cNvSpPr txBox="1"/>
          <p:nvPr/>
        </p:nvSpPr>
        <p:spPr>
          <a:xfrm>
            <a:off x="3400628" y="3379113"/>
            <a:ext cx="1322961" cy="430887"/>
          </a:xfrm>
          <a:prstGeom prst="rect">
            <a:avLst/>
          </a:prstGeom>
          <a:noFill/>
        </p:spPr>
        <p:txBody>
          <a:bodyPr wrap="none" rtlCol="0">
            <a:spAutoFit/>
          </a:bodyPr>
          <a:lstStyle/>
          <a:p>
            <a:r>
              <a:rPr kumimoji="1" lang="en-US" altLang="zh-CN" sz="2200" dirty="0" smtClean="0"/>
              <a:t># of items</a:t>
            </a:r>
            <a:endParaRPr kumimoji="1" lang="zh-CN" altLang="en-US" sz="2200" dirty="0"/>
          </a:p>
        </p:txBody>
      </p:sp>
      <p:sp>
        <p:nvSpPr>
          <p:cNvPr id="12" name="文本框 11"/>
          <p:cNvSpPr txBox="1"/>
          <p:nvPr/>
        </p:nvSpPr>
        <p:spPr>
          <a:xfrm>
            <a:off x="5105400" y="3367445"/>
            <a:ext cx="2595570" cy="430887"/>
          </a:xfrm>
          <a:prstGeom prst="rect">
            <a:avLst/>
          </a:prstGeom>
          <a:noFill/>
        </p:spPr>
        <p:txBody>
          <a:bodyPr wrap="none" rtlCol="0">
            <a:spAutoFit/>
          </a:bodyPr>
          <a:lstStyle/>
          <a:p>
            <a:r>
              <a:rPr kumimoji="1" lang="en-US" altLang="zh-CN" sz="2200" dirty="0" smtClean="0"/>
              <a:t># of observed ratings</a:t>
            </a:r>
            <a:endParaRPr kumimoji="1" lang="zh-CN" altLang="en-US" sz="2200" dirty="0"/>
          </a:p>
        </p:txBody>
      </p:sp>
      <p:cxnSp>
        <p:nvCxnSpPr>
          <p:cNvPr id="13" name="直接箭头连接符 11"/>
          <p:cNvCxnSpPr/>
          <p:nvPr/>
        </p:nvCxnSpPr>
        <p:spPr>
          <a:xfrm flipH="1">
            <a:off x="2362200" y="2743200"/>
            <a:ext cx="675458"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1"/>
          <p:cNvCxnSpPr>
            <a:endCxn id="11" idx="0"/>
          </p:cNvCxnSpPr>
          <p:nvPr/>
        </p:nvCxnSpPr>
        <p:spPr>
          <a:xfrm>
            <a:off x="3505200" y="2743200"/>
            <a:ext cx="556909" cy="63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1"/>
          <p:cNvCxnSpPr/>
          <p:nvPr/>
        </p:nvCxnSpPr>
        <p:spPr>
          <a:xfrm>
            <a:off x="5105400" y="2743200"/>
            <a:ext cx="457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622497" y="4191000"/>
            <a:ext cx="3129633" cy="523220"/>
          </a:xfrm>
          <a:prstGeom prst="rect">
            <a:avLst/>
          </a:prstGeom>
          <a:noFill/>
        </p:spPr>
        <p:txBody>
          <a:bodyPr wrap="none" rtlCol="0">
            <a:spAutoFit/>
          </a:bodyPr>
          <a:lstStyle/>
          <a:p>
            <a:r>
              <a:rPr kumimoji="1" lang="en-US" altLang="zh-CN" sz="2800" b="1" i="1" dirty="0" smtClean="0"/>
              <a:t>Linear to data size!</a:t>
            </a:r>
            <a:endParaRPr kumimoji="1" lang="zh-CN" altLang="en-US" sz="2800" b="1" i="1" dirty="0"/>
          </a:p>
        </p:txBody>
      </p:sp>
      <p:cxnSp>
        <p:nvCxnSpPr>
          <p:cNvPr id="22" name="直接箭头连接符 11"/>
          <p:cNvCxnSpPr/>
          <p:nvPr/>
        </p:nvCxnSpPr>
        <p:spPr>
          <a:xfrm flipV="1">
            <a:off x="4038600" y="18288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352800" y="1371600"/>
            <a:ext cx="2221419" cy="430887"/>
          </a:xfrm>
          <a:prstGeom prst="rect">
            <a:avLst/>
          </a:prstGeom>
          <a:noFill/>
        </p:spPr>
        <p:txBody>
          <a:bodyPr wrap="none" rtlCol="0">
            <a:spAutoFit/>
          </a:bodyPr>
          <a:lstStyle/>
          <a:p>
            <a:r>
              <a:rPr kumimoji="1" lang="en-US" altLang="zh-CN" sz="2200" dirty="0" smtClean="0"/>
              <a:t># of latent factors</a:t>
            </a:r>
            <a:endParaRPr kumimoji="1" lang="zh-CN" altLang="en-US" sz="2200" dirty="0"/>
          </a:p>
        </p:txBody>
      </p:sp>
    </p:spTree>
    <p:extLst>
      <p:ext uri="{BB962C8B-B14F-4D97-AF65-F5344CB8AC3E}">
        <p14:creationId xmlns:p14="http://schemas.microsoft.com/office/powerpoint/2010/main" val="1805320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#3. Online Incremental Learning</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19</a:t>
            </a:fld>
            <a:endParaRPr lang="en-SG" dirty="0"/>
          </a:p>
        </p:txBody>
      </p:sp>
      <p:pic>
        <p:nvPicPr>
          <p:cNvPr id="5" name="图片 7" descr="UImatri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533" y="1646514"/>
            <a:ext cx="24511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文本框 5"/>
          <p:cNvSpPr txBox="1"/>
          <p:nvPr/>
        </p:nvSpPr>
        <p:spPr>
          <a:xfrm rot="16200000">
            <a:off x="-95353" y="2399387"/>
            <a:ext cx="712439" cy="369332"/>
          </a:xfrm>
          <a:prstGeom prst="rect">
            <a:avLst/>
          </a:prstGeom>
          <a:noFill/>
        </p:spPr>
        <p:txBody>
          <a:bodyPr wrap="none" rtlCol="0">
            <a:spAutoFit/>
          </a:bodyPr>
          <a:lstStyle/>
          <a:p>
            <a:r>
              <a:rPr lang="en-US" b="1" dirty="0"/>
              <a:t>U</a:t>
            </a:r>
            <a:r>
              <a:rPr lang="en-US" b="1" dirty="0" smtClean="0"/>
              <a:t>sers</a:t>
            </a:r>
            <a:endParaRPr lang="en-US" b="1" dirty="0"/>
          </a:p>
        </p:txBody>
      </p:sp>
      <p:sp>
        <p:nvSpPr>
          <p:cNvPr id="7" name="文本框 6"/>
          <p:cNvSpPr txBox="1"/>
          <p:nvPr/>
        </p:nvSpPr>
        <p:spPr>
          <a:xfrm>
            <a:off x="1328489" y="1295400"/>
            <a:ext cx="717248" cy="369332"/>
          </a:xfrm>
          <a:prstGeom prst="rect">
            <a:avLst/>
          </a:prstGeom>
          <a:noFill/>
        </p:spPr>
        <p:txBody>
          <a:bodyPr wrap="none" rtlCol="0">
            <a:spAutoFit/>
          </a:bodyPr>
          <a:lstStyle/>
          <a:p>
            <a:r>
              <a:rPr lang="en-US" b="1" dirty="0" smtClean="0"/>
              <a:t>Items</a:t>
            </a:r>
            <a:endParaRPr lang="en-US" b="1" dirty="0"/>
          </a:p>
        </p:txBody>
      </p:sp>
      <p:sp>
        <p:nvSpPr>
          <p:cNvPr id="8" name="圆角矩形 7"/>
          <p:cNvSpPr/>
          <p:nvPr/>
        </p:nvSpPr>
        <p:spPr>
          <a:xfrm>
            <a:off x="2274333" y="2475587"/>
            <a:ext cx="152400" cy="199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439886" y="1449547"/>
            <a:ext cx="5715000" cy="707886"/>
          </a:xfrm>
          <a:prstGeom prst="rect">
            <a:avLst/>
          </a:prstGeom>
          <a:noFill/>
        </p:spPr>
        <p:txBody>
          <a:bodyPr wrap="square" rtlCol="0">
            <a:spAutoFit/>
          </a:bodyPr>
          <a:lstStyle/>
          <a:p>
            <a:r>
              <a:rPr lang="en-US" sz="2000" dirty="0">
                <a:solidFill>
                  <a:srgbClr val="FF0000"/>
                </a:solidFill>
              </a:rPr>
              <a:t>Given a new (</a:t>
            </a:r>
            <a:r>
              <a:rPr lang="en-US" sz="2000" i="1" dirty="0">
                <a:solidFill>
                  <a:srgbClr val="FF0000"/>
                </a:solidFill>
              </a:rPr>
              <a:t>u, </a:t>
            </a:r>
            <a:r>
              <a:rPr lang="en-US" sz="2000" i="1" dirty="0" err="1">
                <a:solidFill>
                  <a:srgbClr val="FF0000"/>
                </a:solidFill>
              </a:rPr>
              <a:t>i</a:t>
            </a:r>
            <a:r>
              <a:rPr lang="en-US" sz="2000" dirty="0">
                <a:solidFill>
                  <a:srgbClr val="FF0000"/>
                </a:solidFill>
              </a:rPr>
              <a:t>) interaction, how to refresh model parameters without retraining the full model</a:t>
            </a:r>
            <a:r>
              <a:rPr lang="en-US" sz="2000" dirty="0" smtClean="0">
                <a:solidFill>
                  <a:srgbClr val="FF0000"/>
                </a:solidFill>
              </a:rPr>
              <a:t>?</a:t>
            </a:r>
          </a:p>
        </p:txBody>
      </p:sp>
      <p:cxnSp>
        <p:nvCxnSpPr>
          <p:cNvPr id="10" name="直接箭头连接符 9"/>
          <p:cNvCxnSpPr>
            <a:stCxn id="8" idx="3"/>
            <a:endCxn id="9" idx="1"/>
          </p:cNvCxnSpPr>
          <p:nvPr/>
        </p:nvCxnSpPr>
        <p:spPr>
          <a:xfrm flipV="1">
            <a:off x="2426733" y="1803490"/>
            <a:ext cx="1013153" cy="771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5533" y="3683395"/>
            <a:ext cx="2279022" cy="584775"/>
          </a:xfrm>
          <a:prstGeom prst="rect">
            <a:avLst/>
          </a:prstGeom>
          <a:noFill/>
        </p:spPr>
        <p:txBody>
          <a:bodyPr wrap="none" rtlCol="0">
            <a:spAutoFit/>
          </a:bodyPr>
          <a:lstStyle/>
          <a:p>
            <a:r>
              <a:rPr lang="en-US" sz="1600" dirty="0" smtClean="0"/>
              <a:t>Black: old training data</a:t>
            </a:r>
          </a:p>
          <a:p>
            <a:r>
              <a:rPr lang="en-US" sz="1600" dirty="0" smtClean="0">
                <a:solidFill>
                  <a:srgbClr val="245794"/>
                </a:solidFill>
              </a:rPr>
              <a:t>Blue:  new incoming data</a:t>
            </a:r>
            <a:endParaRPr lang="en-US" sz="1600" dirty="0">
              <a:solidFill>
                <a:srgbClr val="245794"/>
              </a:solidFill>
            </a:endParaRPr>
          </a:p>
        </p:txBody>
      </p:sp>
      <p:grpSp>
        <p:nvGrpSpPr>
          <p:cNvPr id="19" name="组合 18"/>
          <p:cNvGrpSpPr/>
          <p:nvPr/>
        </p:nvGrpSpPr>
        <p:grpSpPr>
          <a:xfrm>
            <a:off x="3048000" y="2645465"/>
            <a:ext cx="6096000" cy="2596301"/>
            <a:chOff x="3048000" y="2645465"/>
            <a:chExt cx="6096000" cy="2596301"/>
          </a:xfrm>
        </p:grpSpPr>
        <p:sp>
          <p:nvSpPr>
            <p:cNvPr id="15" name="文本框 14"/>
            <p:cNvSpPr txBox="1"/>
            <p:nvPr/>
          </p:nvSpPr>
          <p:spPr>
            <a:xfrm>
              <a:off x="3048000" y="2645465"/>
              <a:ext cx="6096000" cy="1384995"/>
            </a:xfrm>
            <a:prstGeom prst="rect">
              <a:avLst/>
            </a:prstGeom>
            <a:noFill/>
          </p:spPr>
          <p:txBody>
            <a:bodyPr wrap="square" rtlCol="0">
              <a:spAutoFit/>
            </a:bodyPr>
            <a:lstStyle/>
            <a:p>
              <a:r>
                <a:rPr lang="en-US" sz="2400" dirty="0" smtClean="0">
                  <a:solidFill>
                    <a:srgbClr val="245794"/>
                  </a:solidFill>
                </a:rPr>
                <a:t>Our solution: only perform updates for v</a:t>
              </a:r>
              <a:r>
                <a:rPr lang="en-US" sz="2400" baseline="-25000" dirty="0" smtClean="0">
                  <a:solidFill>
                    <a:srgbClr val="245794"/>
                  </a:solidFill>
                </a:rPr>
                <a:t>u</a:t>
              </a:r>
              <a:r>
                <a:rPr lang="en-US" sz="2400" dirty="0" smtClean="0">
                  <a:solidFill>
                    <a:srgbClr val="245794"/>
                  </a:solidFill>
                </a:rPr>
                <a:t> and v</a:t>
              </a:r>
              <a:r>
                <a:rPr lang="en-US" sz="2400" baseline="-25000" dirty="0" smtClean="0">
                  <a:solidFill>
                    <a:srgbClr val="245794"/>
                  </a:solidFill>
                </a:rPr>
                <a:t>i</a:t>
              </a:r>
            </a:p>
            <a:p>
              <a:pPr marL="342900" indent="-342900">
                <a:buFontTx/>
                <a:buChar char="-"/>
              </a:pPr>
              <a:r>
                <a:rPr lang="en-US" sz="2000" dirty="0" smtClean="0">
                  <a:solidFill>
                    <a:srgbClr val="245794"/>
                  </a:solidFill>
                </a:rPr>
                <a:t>We think the new interaction should change the </a:t>
              </a:r>
              <a:r>
                <a:rPr lang="en-US" sz="2000" b="1" dirty="0" smtClean="0">
                  <a:solidFill>
                    <a:srgbClr val="245794"/>
                  </a:solidFill>
                </a:rPr>
                <a:t>local features </a:t>
              </a:r>
              <a:r>
                <a:rPr lang="en-US" sz="2000" dirty="0" smtClean="0">
                  <a:solidFill>
                    <a:srgbClr val="245794"/>
                  </a:solidFill>
                </a:rPr>
                <a:t>for </a:t>
              </a:r>
              <a:r>
                <a:rPr lang="en-US" sz="2000" i="1" dirty="0" smtClean="0">
                  <a:solidFill>
                    <a:srgbClr val="245794"/>
                  </a:solidFill>
                </a:rPr>
                <a:t>u</a:t>
              </a:r>
              <a:r>
                <a:rPr lang="en-US" sz="2000" dirty="0" smtClean="0">
                  <a:solidFill>
                    <a:srgbClr val="245794"/>
                  </a:solidFill>
                </a:rPr>
                <a:t> and </a:t>
              </a:r>
              <a:r>
                <a:rPr lang="en-US" sz="2000" i="1" dirty="0" err="1" smtClean="0">
                  <a:solidFill>
                    <a:srgbClr val="245794"/>
                  </a:solidFill>
                </a:rPr>
                <a:t>i</a:t>
              </a:r>
              <a:r>
                <a:rPr lang="en-US" sz="2000" dirty="0" smtClean="0">
                  <a:solidFill>
                    <a:srgbClr val="245794"/>
                  </a:solidFill>
                </a:rPr>
                <a:t> significantly;</a:t>
              </a:r>
            </a:p>
            <a:p>
              <a:pPr marL="342900" indent="-342900">
                <a:buFontTx/>
                <a:buChar char="-"/>
              </a:pPr>
              <a:r>
                <a:rPr lang="en-US" sz="2000" dirty="0">
                  <a:solidFill>
                    <a:srgbClr val="245794"/>
                  </a:solidFill>
                </a:rPr>
                <a:t>W</a:t>
              </a:r>
              <a:r>
                <a:rPr lang="en-US" sz="2000" dirty="0" smtClean="0">
                  <a:solidFill>
                    <a:srgbClr val="245794"/>
                  </a:solidFill>
                </a:rPr>
                <a:t>hile the global picture remains largely unchanged. </a:t>
              </a:r>
            </a:p>
          </p:txBody>
        </p:sp>
        <p:sp>
          <p:nvSpPr>
            <p:cNvPr id="16" name="文本框 15"/>
            <p:cNvSpPr txBox="1"/>
            <p:nvPr/>
          </p:nvSpPr>
          <p:spPr>
            <a:xfrm>
              <a:off x="3124200" y="4102993"/>
              <a:ext cx="6019800" cy="1138773"/>
            </a:xfrm>
            <a:prstGeom prst="rect">
              <a:avLst/>
            </a:prstGeom>
            <a:noFill/>
          </p:spPr>
          <p:txBody>
            <a:bodyPr wrap="square" rtlCol="0">
              <a:spAutoFit/>
            </a:bodyPr>
            <a:lstStyle/>
            <a:p>
              <a:r>
                <a:rPr lang="en-US" sz="2400" dirty="0" smtClean="0">
                  <a:solidFill>
                    <a:srgbClr val="245794"/>
                  </a:solidFill>
                </a:rPr>
                <a:t>Pros: </a:t>
              </a:r>
            </a:p>
            <a:p>
              <a:r>
                <a:rPr lang="en-US" sz="2400" dirty="0" smtClean="0">
                  <a:solidFill>
                    <a:srgbClr val="245794"/>
                  </a:solidFill>
                </a:rPr>
                <a:t>+ Localized complexity: </a:t>
              </a:r>
              <a:r>
                <a:rPr lang="en-US" sz="2400" dirty="0">
                  <a:solidFill>
                    <a:srgbClr val="245794"/>
                  </a:solidFill>
                </a:rPr>
                <a:t>O(K</a:t>
              </a:r>
              <a:r>
                <a:rPr lang="en-US" sz="2400" baseline="30000" dirty="0">
                  <a:solidFill>
                    <a:srgbClr val="245794"/>
                  </a:solidFill>
                </a:rPr>
                <a:t>2</a:t>
              </a:r>
              <a:r>
                <a:rPr lang="en-US" sz="2400" dirty="0">
                  <a:solidFill>
                    <a:srgbClr val="245794"/>
                  </a:solidFill>
                </a:rPr>
                <a:t> + (|R</a:t>
              </a:r>
              <a:r>
                <a:rPr lang="en-US" sz="2400" baseline="-25000" dirty="0">
                  <a:solidFill>
                    <a:srgbClr val="245794"/>
                  </a:solidFill>
                </a:rPr>
                <a:t>u</a:t>
              </a:r>
              <a:r>
                <a:rPr lang="en-US" sz="2400" dirty="0">
                  <a:solidFill>
                    <a:srgbClr val="245794"/>
                  </a:solidFill>
                </a:rPr>
                <a:t>| + |</a:t>
              </a:r>
              <a:r>
                <a:rPr lang="en-US" sz="2400" dirty="0" err="1">
                  <a:solidFill>
                    <a:srgbClr val="245794"/>
                  </a:solidFill>
                </a:rPr>
                <a:t>R</a:t>
              </a:r>
              <a:r>
                <a:rPr lang="en-US" sz="2400" baseline="-25000" dirty="0" err="1">
                  <a:solidFill>
                    <a:srgbClr val="245794"/>
                  </a:solidFill>
                </a:rPr>
                <a:t>i</a:t>
              </a:r>
              <a:r>
                <a:rPr lang="en-US" sz="2400" dirty="0">
                  <a:solidFill>
                    <a:srgbClr val="245794"/>
                  </a:solidFill>
                </a:rPr>
                <a:t>|)K</a:t>
              </a:r>
              <a:r>
                <a:rPr lang="en-US" sz="2400" dirty="0" smtClean="0">
                  <a:solidFill>
                    <a:srgbClr val="245794"/>
                  </a:solidFill>
                </a:rPr>
                <a:t>)</a:t>
              </a:r>
            </a:p>
            <a:p>
              <a:endParaRPr lang="en-US" sz="2000" dirty="0" smtClean="0">
                <a:solidFill>
                  <a:srgbClr val="245794"/>
                </a:solidFill>
              </a:endParaRPr>
            </a:p>
          </p:txBody>
        </p:sp>
      </p:grpSp>
    </p:spTree>
    <p:extLst>
      <p:ext uri="{BB962C8B-B14F-4D97-AF65-F5344CB8AC3E}">
        <p14:creationId xmlns:p14="http://schemas.microsoft.com/office/powerpoint/2010/main" val="416875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dirty="0" smtClean="0"/>
              <a:t>Background</a:t>
            </a:r>
          </a:p>
          <a:p>
            <a:r>
              <a:rPr kumimoji="1" lang="en-US" altLang="zh-CN" dirty="0" smtClean="0"/>
              <a:t>Work #1 (shallow model): </a:t>
            </a:r>
          </a:p>
          <a:p>
            <a:pPr lvl="1"/>
            <a:r>
              <a:rPr kumimoji="1" lang="en-US" altLang="zh-CN" dirty="0" smtClean="0"/>
              <a:t>He et al. SIGIR 2016: </a:t>
            </a:r>
            <a:r>
              <a:rPr kumimoji="1" lang="en-US" altLang="zh-CN" i="1" dirty="0" smtClean="0"/>
              <a:t>Fast Matrix Factorization for Online Recommendation with Implicit Feedback</a:t>
            </a:r>
          </a:p>
          <a:p>
            <a:r>
              <a:rPr kumimoji="1" lang="en-US" altLang="zh-CN" dirty="0" smtClean="0"/>
              <a:t>Work #2 (deep model):</a:t>
            </a:r>
          </a:p>
          <a:p>
            <a:pPr lvl="1"/>
            <a:r>
              <a:rPr kumimoji="1" lang="en-US" altLang="zh-CN" dirty="0" smtClean="0"/>
              <a:t>He et al. WWW 2017: </a:t>
            </a:r>
            <a:r>
              <a:rPr kumimoji="1" lang="en-US" altLang="zh-CN" i="1" dirty="0" smtClean="0"/>
              <a:t>Neural Collaborative Filtering</a:t>
            </a:r>
            <a:r>
              <a:rPr kumimoji="1" lang="en-US" altLang="zh-CN" dirty="0" smtClean="0"/>
              <a:t>. </a:t>
            </a:r>
            <a:r>
              <a:rPr kumimoji="1" lang="en-US" altLang="zh-CN" dirty="0"/>
              <a:t>	</a:t>
            </a:r>
            <a:r>
              <a:rPr kumimoji="1" lang="en-US" altLang="zh-CN" dirty="0" smtClean="0">
                <a:hlinkClick r:id="rId2"/>
              </a:rPr>
              <a:t>http</a:t>
            </a:r>
            <a:r>
              <a:rPr kumimoji="1" lang="en-US" altLang="zh-CN" dirty="0">
                <a:hlinkClick r:id="rId2"/>
              </a:rPr>
              <a:t>://www.comp.nus.edu.sg/~xiangnan/papers/</a:t>
            </a:r>
            <a:r>
              <a:rPr kumimoji="1" lang="en-US" altLang="zh-CN" dirty="0" smtClean="0">
                <a:hlinkClick r:id="rId2"/>
              </a:rPr>
              <a:t>ncf.pdf</a:t>
            </a:r>
            <a:endParaRPr kumimoji="1" lang="zh-CN" altLang="en-US"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2</a:t>
            </a:fld>
            <a:endParaRPr lang="en-SG" dirty="0"/>
          </a:p>
        </p:txBody>
      </p:sp>
    </p:spTree>
    <p:extLst>
      <p:ext uri="{BB962C8B-B14F-4D97-AF65-F5344CB8AC3E}">
        <p14:creationId xmlns:p14="http://schemas.microsoft.com/office/powerpoint/2010/main" val="3715479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dirty="0" smtClean="0">
                <a:solidFill>
                  <a:srgbClr val="A6A6A6"/>
                </a:solidFill>
              </a:rPr>
              <a:t>Background</a:t>
            </a:r>
          </a:p>
          <a:p>
            <a:r>
              <a:rPr kumimoji="1" lang="en-US" altLang="zh-CN" dirty="0" smtClean="0">
                <a:solidFill>
                  <a:srgbClr val="A6A6A6"/>
                </a:solidFill>
              </a:rPr>
              <a:t>Work #1 (shallow model): </a:t>
            </a:r>
          </a:p>
          <a:p>
            <a:pPr lvl="1"/>
            <a:r>
              <a:rPr kumimoji="1" lang="en-US" altLang="zh-CN" dirty="0" smtClean="0">
                <a:solidFill>
                  <a:srgbClr val="A6A6A6"/>
                </a:solidFill>
              </a:rPr>
              <a:t>Existing Work</a:t>
            </a:r>
          </a:p>
          <a:p>
            <a:pPr lvl="1"/>
            <a:r>
              <a:rPr kumimoji="1" lang="en-US" altLang="zh-CN" dirty="0" smtClean="0">
                <a:solidFill>
                  <a:srgbClr val="A6A6A6"/>
                </a:solidFill>
              </a:rPr>
              <a:t>Method</a:t>
            </a:r>
          </a:p>
          <a:p>
            <a:pPr lvl="1"/>
            <a:r>
              <a:rPr kumimoji="1" lang="en-US" altLang="zh-CN" dirty="0" smtClean="0"/>
              <a:t>Experiments</a:t>
            </a:r>
          </a:p>
          <a:p>
            <a:pPr lvl="2"/>
            <a:r>
              <a:rPr kumimoji="1" lang="en-US" altLang="zh-CN" dirty="0" smtClean="0"/>
              <a:t>Offline Evaluation</a:t>
            </a:r>
          </a:p>
          <a:p>
            <a:pPr lvl="2"/>
            <a:r>
              <a:rPr kumimoji="1" lang="en-US" altLang="zh-CN" dirty="0" smtClean="0"/>
              <a:t>Online Evaluation</a:t>
            </a:r>
          </a:p>
          <a:p>
            <a:r>
              <a:rPr kumimoji="1" lang="en-US" altLang="zh-CN" dirty="0">
                <a:solidFill>
                  <a:srgbClr val="A6A6A6"/>
                </a:solidFill>
              </a:rPr>
              <a:t>Work #2 (deep model):</a:t>
            </a:r>
          </a:p>
          <a:p>
            <a:pPr lvl="1"/>
            <a:r>
              <a:rPr kumimoji="1" lang="en-US" altLang="zh-CN" dirty="0">
                <a:solidFill>
                  <a:srgbClr val="A6A6A6"/>
                </a:solidFill>
              </a:rPr>
              <a:t>He et al</a:t>
            </a:r>
            <a:r>
              <a:rPr kumimoji="1" lang="en-US" altLang="zh-CN" dirty="0" smtClean="0">
                <a:solidFill>
                  <a:srgbClr val="A6A6A6"/>
                </a:solidFill>
              </a:rPr>
              <a:t>. WWW 2017. </a:t>
            </a:r>
            <a:r>
              <a:rPr kumimoji="1" lang="en-US" altLang="zh-CN" i="1" dirty="0">
                <a:solidFill>
                  <a:srgbClr val="A6A6A6"/>
                </a:solidFill>
              </a:rPr>
              <a:t>Neural Collaborative Filtering</a:t>
            </a:r>
            <a:r>
              <a:rPr kumimoji="1" lang="en-US" altLang="zh-CN" dirty="0">
                <a:solidFill>
                  <a:srgbClr val="A6A6A6"/>
                </a:solidFill>
              </a:rPr>
              <a:t>. </a:t>
            </a:r>
            <a:endParaRPr kumimoji="1" lang="en-US" altLang="zh-CN" dirty="0" smtClean="0">
              <a:solidFill>
                <a:srgbClr val="A6A6A6"/>
              </a:solidFill>
            </a:endParaRPr>
          </a:p>
        </p:txBody>
      </p:sp>
      <p:sp>
        <p:nvSpPr>
          <p:cNvPr id="4" name="幻灯片编号占位符 3"/>
          <p:cNvSpPr>
            <a:spLocks noGrp="1"/>
          </p:cNvSpPr>
          <p:nvPr>
            <p:ph type="sldNum" sz="quarter" idx="12"/>
          </p:nvPr>
        </p:nvSpPr>
        <p:spPr/>
        <p:txBody>
          <a:bodyPr/>
          <a:lstStyle/>
          <a:p>
            <a:fld id="{7D75B9EA-579D-4E82-A1B2-247215221A92}" type="slidenum">
              <a:rPr lang="en-SG" smtClean="0"/>
              <a:pPr/>
              <a:t>20</a:t>
            </a:fld>
            <a:endParaRPr lang="en-SG" dirty="0"/>
          </a:p>
        </p:txBody>
      </p:sp>
    </p:spTree>
    <p:extLst>
      <p:ext uri="{BB962C8B-B14F-4D97-AF65-F5344CB8AC3E}">
        <p14:creationId xmlns:p14="http://schemas.microsoft.com/office/powerpoint/2010/main" val="320469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Dataset &amp; Baselines</a:t>
            </a:r>
            <a:endParaRPr lang="en-US" dirty="0"/>
          </a:p>
        </p:txBody>
      </p:sp>
      <p:sp>
        <p:nvSpPr>
          <p:cNvPr id="3" name="内容占位符 2"/>
          <p:cNvSpPr>
            <a:spLocks noGrp="1"/>
          </p:cNvSpPr>
          <p:nvPr>
            <p:ph idx="1"/>
          </p:nvPr>
        </p:nvSpPr>
        <p:spPr>
          <a:xfrm>
            <a:off x="384650" y="1253554"/>
            <a:ext cx="8672264" cy="5147246"/>
          </a:xfrm>
        </p:spPr>
        <p:txBody>
          <a:bodyPr>
            <a:normAutofit/>
          </a:bodyPr>
          <a:lstStyle/>
          <a:p>
            <a:r>
              <a:rPr lang="en-US" dirty="0" smtClean="0"/>
              <a:t>Two public datasets </a:t>
            </a:r>
            <a:r>
              <a:rPr lang="en-US" sz="2000" dirty="0" smtClean="0"/>
              <a:t>(filtered at threshold 10)</a:t>
            </a:r>
            <a:r>
              <a:rPr lang="en-US" dirty="0" smtClean="0"/>
              <a:t>:</a:t>
            </a:r>
          </a:p>
          <a:p>
            <a:pPr lvl="1"/>
            <a:r>
              <a:rPr lang="en-US" sz="2000" dirty="0" smtClean="0"/>
              <a:t>Yelp Challenge (Dec 2015, ~1.6 Million reviews)</a:t>
            </a:r>
          </a:p>
          <a:p>
            <a:pPr lvl="1"/>
            <a:r>
              <a:rPr lang="en-US" sz="2000" dirty="0" smtClean="0"/>
              <a:t>Amazon </a:t>
            </a:r>
            <a:r>
              <a:rPr lang="en-US" sz="2000" dirty="0"/>
              <a:t>Movies </a:t>
            </a:r>
            <a:r>
              <a:rPr lang="en-US" sz="2000" dirty="0" smtClean="0"/>
              <a:t>(</a:t>
            </a:r>
            <a:r>
              <a:rPr lang="en-US" sz="2000" dirty="0" err="1" smtClean="0"/>
              <a:t>SNAP.Stanford</a:t>
            </a:r>
            <a:r>
              <a:rPr lang="en-US" sz="2000" dirty="0" smtClean="0"/>
              <a:t>)</a:t>
            </a:r>
          </a:p>
          <a:p>
            <a:pPr lvl="1"/>
            <a:endParaRPr lang="en-US" sz="2000" dirty="0"/>
          </a:p>
          <a:p>
            <a:pPr lvl="1"/>
            <a:endParaRPr lang="en-US" sz="2000" dirty="0" smtClean="0"/>
          </a:p>
          <a:p>
            <a:pPr lvl="1"/>
            <a:endParaRPr lang="en-US" sz="2000" dirty="0" smtClean="0"/>
          </a:p>
          <a:p>
            <a:r>
              <a:rPr lang="en-US" dirty="0" smtClean="0"/>
              <a:t>Baselines:</a:t>
            </a:r>
          </a:p>
          <a:p>
            <a:pPr lvl="1"/>
            <a:r>
              <a:rPr lang="en-US" dirty="0" smtClean="0"/>
              <a:t>ALS (</a:t>
            </a:r>
            <a:r>
              <a:rPr lang="en-US" i="1" dirty="0" smtClean="0"/>
              <a:t>Hu et al, ICDM’08</a:t>
            </a:r>
            <a:r>
              <a:rPr lang="en-US" dirty="0" smtClean="0"/>
              <a:t>)</a:t>
            </a:r>
          </a:p>
          <a:p>
            <a:pPr lvl="1"/>
            <a:r>
              <a:rPr lang="en-US" dirty="0"/>
              <a:t>RCD (</a:t>
            </a:r>
            <a:r>
              <a:rPr lang="en-US" altLang="zh-CN" i="1" dirty="0" err="1"/>
              <a:t>Devooght</a:t>
            </a:r>
            <a:r>
              <a:rPr lang="en-US" altLang="zh-CN" i="1" dirty="0"/>
              <a:t> et al, </a:t>
            </a:r>
            <a:r>
              <a:rPr lang="en-US" altLang="zh-CN" i="1" dirty="0" smtClean="0"/>
              <a:t>KDD’15</a:t>
            </a:r>
            <a:r>
              <a:rPr lang="en-US" altLang="zh-CN" dirty="0" smtClean="0"/>
              <a:t>)</a:t>
            </a:r>
          </a:p>
          <a:p>
            <a:pPr marL="914400" lvl="2" indent="0">
              <a:buNone/>
            </a:pPr>
            <a:r>
              <a:rPr lang="en-US" altLang="zh-CN" dirty="0" smtClean="0"/>
              <a:t>Randomized Coordinate Descent, state-of-the-art implicit MF solution.</a:t>
            </a:r>
          </a:p>
          <a:p>
            <a:pPr lvl="1"/>
            <a:r>
              <a:rPr lang="en-US" dirty="0" smtClean="0"/>
              <a:t>BPR (</a:t>
            </a:r>
            <a:r>
              <a:rPr lang="en-US" i="1" dirty="0" err="1" smtClean="0"/>
              <a:t>Rendle</a:t>
            </a:r>
            <a:r>
              <a:rPr lang="en-US" i="1" dirty="0" smtClean="0"/>
              <a:t> et al, UAI’09</a:t>
            </a:r>
            <a:r>
              <a:rPr lang="en-US" dirty="0" smtClean="0"/>
              <a:t>)</a:t>
            </a:r>
          </a:p>
          <a:p>
            <a:pPr marL="914400" lvl="2" indent="0">
              <a:buNone/>
            </a:pPr>
            <a:r>
              <a:rPr lang="en-US" dirty="0" smtClean="0"/>
              <a:t>SGD learner, Pair-wise ranking with sampled missing data. </a:t>
            </a:r>
            <a:endParaRPr lang="en-US" dirty="0"/>
          </a:p>
          <a:p>
            <a:pPr lvl="1"/>
            <a:endParaRPr lang="en-US" sz="2000" dirty="0" smtClean="0"/>
          </a:p>
          <a:p>
            <a:pPr lvl="1"/>
            <a:endParaRPr lang="en-US" sz="2800" dirty="0"/>
          </a:p>
        </p:txBody>
      </p:sp>
      <p:sp>
        <p:nvSpPr>
          <p:cNvPr id="4" name="灯片编号占位符 3"/>
          <p:cNvSpPr>
            <a:spLocks noGrp="1"/>
          </p:cNvSpPr>
          <p:nvPr>
            <p:ph type="sldNum" sz="quarter" idx="12"/>
          </p:nvPr>
        </p:nvSpPr>
        <p:spPr/>
        <p:txBody>
          <a:bodyPr/>
          <a:lstStyle/>
          <a:p>
            <a:fld id="{7D75B9EA-579D-4E82-A1B2-247215221A92}" type="slidenum">
              <a:rPr lang="en-SG" smtClean="0"/>
              <a:pPr/>
              <a:t>21</a:t>
            </a:fld>
            <a:endParaRPr lang="en-SG" dirty="0"/>
          </a:p>
        </p:txBody>
      </p:sp>
      <p:graphicFrame>
        <p:nvGraphicFramePr>
          <p:cNvPr id="5" name="表格 4"/>
          <p:cNvGraphicFramePr>
            <a:graphicFrameLocks noGrp="1"/>
          </p:cNvGraphicFramePr>
          <p:nvPr>
            <p:extLst>
              <p:ext uri="{D42A27DB-BD31-4B8C-83A1-F6EECF244321}">
                <p14:modId xmlns:p14="http://schemas.microsoft.com/office/powerpoint/2010/main" val="1499994760"/>
              </p:ext>
            </p:extLst>
          </p:nvPr>
        </p:nvGraphicFramePr>
        <p:xfrm>
          <a:off x="1600200" y="2438400"/>
          <a:ext cx="6096000" cy="1112520"/>
        </p:xfrm>
        <a:graphic>
          <a:graphicData uri="http://schemas.openxmlformats.org/drawingml/2006/table">
            <a:tbl>
              <a:tblPr firstRow="1" bandRow="1">
                <a:tableStyleId>{5C22544A-7EE6-4342-B048-85BDC9FD1C3A}</a:tableStyleId>
              </a:tblPr>
              <a:tblGrid>
                <a:gridCol w="1219200"/>
                <a:gridCol w="1371600"/>
                <a:gridCol w="1066800"/>
                <a:gridCol w="1219200"/>
                <a:gridCol w="1219200"/>
              </a:tblGrid>
              <a:tr h="370840">
                <a:tc>
                  <a:txBody>
                    <a:bodyPr/>
                    <a:lstStyle/>
                    <a:p>
                      <a:pPr algn="ctr"/>
                      <a:r>
                        <a:rPr lang="en-US" dirty="0" smtClean="0"/>
                        <a:t>Dataset</a:t>
                      </a:r>
                      <a:endParaRPr lang="en-US" dirty="0"/>
                    </a:p>
                  </a:txBody>
                  <a:tcPr/>
                </a:tc>
                <a:tc>
                  <a:txBody>
                    <a:bodyPr/>
                    <a:lstStyle/>
                    <a:p>
                      <a:pPr algn="ctr"/>
                      <a:r>
                        <a:rPr lang="en-US" dirty="0" smtClean="0"/>
                        <a:t>Interaction#</a:t>
                      </a:r>
                      <a:endParaRPr lang="en-US" dirty="0"/>
                    </a:p>
                  </a:txBody>
                  <a:tcPr/>
                </a:tc>
                <a:tc>
                  <a:txBody>
                    <a:bodyPr/>
                    <a:lstStyle/>
                    <a:p>
                      <a:pPr algn="ctr"/>
                      <a:r>
                        <a:rPr lang="en-US" dirty="0" smtClean="0"/>
                        <a:t>Item#</a:t>
                      </a:r>
                      <a:endParaRPr lang="en-US" dirty="0"/>
                    </a:p>
                  </a:txBody>
                  <a:tcPr/>
                </a:tc>
                <a:tc>
                  <a:txBody>
                    <a:bodyPr/>
                    <a:lstStyle/>
                    <a:p>
                      <a:pPr algn="ctr"/>
                      <a:r>
                        <a:rPr lang="en-US" dirty="0" smtClean="0"/>
                        <a:t>User#</a:t>
                      </a:r>
                      <a:endParaRPr lang="en-US" dirty="0"/>
                    </a:p>
                  </a:txBody>
                  <a:tcPr/>
                </a:tc>
                <a:tc>
                  <a:txBody>
                    <a:bodyPr/>
                    <a:lstStyle/>
                    <a:p>
                      <a:pPr algn="ctr"/>
                      <a:r>
                        <a:rPr lang="en-US" dirty="0" err="1" smtClean="0"/>
                        <a:t>Sparsity</a:t>
                      </a:r>
                      <a:endParaRPr lang="en-US" dirty="0"/>
                    </a:p>
                  </a:txBody>
                  <a:tcPr/>
                </a:tc>
              </a:tr>
              <a:tr h="370840">
                <a:tc>
                  <a:txBody>
                    <a:bodyPr/>
                    <a:lstStyle/>
                    <a:p>
                      <a:r>
                        <a:rPr lang="en-US" b="1" dirty="0" smtClean="0"/>
                        <a:t>Yelp</a:t>
                      </a:r>
                      <a:endParaRPr lang="en-US" b="1" dirty="0"/>
                    </a:p>
                  </a:txBody>
                  <a:tcPr/>
                </a:tc>
                <a:tc>
                  <a:txBody>
                    <a:bodyPr/>
                    <a:lstStyle/>
                    <a:p>
                      <a:r>
                        <a:rPr lang="en-US" b="1" dirty="0" smtClean="0"/>
                        <a:t>731,</a:t>
                      </a:r>
                      <a:r>
                        <a:rPr lang="en-US" b="1" baseline="0" dirty="0" smtClean="0"/>
                        <a:t>671</a:t>
                      </a:r>
                      <a:endParaRPr lang="en-US" b="1" dirty="0"/>
                    </a:p>
                  </a:txBody>
                  <a:tcPr/>
                </a:tc>
                <a:tc>
                  <a:txBody>
                    <a:bodyPr/>
                    <a:lstStyle/>
                    <a:p>
                      <a:r>
                        <a:rPr lang="en-US" b="1" dirty="0" smtClean="0"/>
                        <a:t>25.8K</a:t>
                      </a:r>
                      <a:endParaRPr lang="en-US" b="1" dirty="0"/>
                    </a:p>
                  </a:txBody>
                  <a:tcPr/>
                </a:tc>
                <a:tc>
                  <a:txBody>
                    <a:bodyPr/>
                    <a:lstStyle/>
                    <a:p>
                      <a:r>
                        <a:rPr lang="en-US" b="1" dirty="0" smtClean="0"/>
                        <a:t>25.7K</a:t>
                      </a:r>
                      <a:endParaRPr lang="en-US" b="1" dirty="0"/>
                    </a:p>
                  </a:txBody>
                  <a:tcPr/>
                </a:tc>
                <a:tc>
                  <a:txBody>
                    <a:bodyPr/>
                    <a:lstStyle/>
                    <a:p>
                      <a:r>
                        <a:rPr lang="en-US" b="1" dirty="0" smtClean="0"/>
                        <a:t>99.89%</a:t>
                      </a:r>
                      <a:endParaRPr lang="en-US" b="1" dirty="0"/>
                    </a:p>
                  </a:txBody>
                  <a:tcPr/>
                </a:tc>
              </a:tr>
              <a:tr h="370840">
                <a:tc>
                  <a:txBody>
                    <a:bodyPr/>
                    <a:lstStyle/>
                    <a:p>
                      <a:r>
                        <a:rPr lang="en-US" b="1" dirty="0" smtClean="0"/>
                        <a:t>Amazon</a:t>
                      </a:r>
                      <a:endParaRPr lang="en-US" b="1" dirty="0"/>
                    </a:p>
                  </a:txBody>
                  <a:tcPr/>
                </a:tc>
                <a:tc>
                  <a:txBody>
                    <a:bodyPr/>
                    <a:lstStyle/>
                    <a:p>
                      <a:r>
                        <a:rPr lang="en-US" b="1" dirty="0" smtClean="0"/>
                        <a:t>5,020,705</a:t>
                      </a:r>
                      <a:endParaRPr lang="en-US" b="1" dirty="0"/>
                    </a:p>
                  </a:txBody>
                  <a:tcPr/>
                </a:tc>
                <a:tc>
                  <a:txBody>
                    <a:bodyPr/>
                    <a:lstStyle/>
                    <a:p>
                      <a:r>
                        <a:rPr lang="en-US" b="1" dirty="0" smtClean="0"/>
                        <a:t>75.3K</a:t>
                      </a:r>
                      <a:endParaRPr lang="en-US" b="1" dirty="0"/>
                    </a:p>
                  </a:txBody>
                  <a:tcPr/>
                </a:tc>
                <a:tc>
                  <a:txBody>
                    <a:bodyPr/>
                    <a:lstStyle/>
                    <a:p>
                      <a:r>
                        <a:rPr lang="en-US" b="1" dirty="0" smtClean="0"/>
                        <a:t>117.2K</a:t>
                      </a:r>
                      <a:endParaRPr lang="en-US" b="1" dirty="0"/>
                    </a:p>
                  </a:txBody>
                  <a:tcPr/>
                </a:tc>
                <a:tc>
                  <a:txBody>
                    <a:bodyPr/>
                    <a:lstStyle/>
                    <a:p>
                      <a:r>
                        <a:rPr lang="en-US" b="1" dirty="0" smtClean="0"/>
                        <a:t>99.94%</a:t>
                      </a:r>
                      <a:endParaRPr lang="en-US" b="1" dirty="0"/>
                    </a:p>
                  </a:txBody>
                  <a:tcPr/>
                </a:tc>
              </a:tr>
            </a:tbl>
          </a:graphicData>
        </a:graphic>
      </p:graphicFrame>
    </p:spTree>
    <p:extLst>
      <p:ext uri="{BB962C8B-B14F-4D97-AF65-F5344CB8AC3E}">
        <p14:creationId xmlns:p14="http://schemas.microsoft.com/office/powerpoint/2010/main" val="1673057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Offline Protocol (Static data)</a:t>
            </a:r>
            <a:endParaRPr lang="en-US" dirty="0"/>
          </a:p>
        </p:txBody>
      </p:sp>
      <p:sp>
        <p:nvSpPr>
          <p:cNvPr id="3" name="内容占位符 2"/>
          <p:cNvSpPr>
            <a:spLocks noGrp="1"/>
          </p:cNvSpPr>
          <p:nvPr>
            <p:ph idx="1"/>
          </p:nvPr>
        </p:nvSpPr>
        <p:spPr>
          <a:xfrm>
            <a:off x="395536" y="1447799"/>
            <a:ext cx="8229600" cy="4800601"/>
          </a:xfrm>
        </p:spPr>
        <p:txBody>
          <a:bodyPr>
            <a:normAutofit/>
          </a:bodyPr>
          <a:lstStyle/>
          <a:p>
            <a:r>
              <a:rPr lang="en-US" dirty="0" smtClean="0">
                <a:solidFill>
                  <a:srgbClr val="000000"/>
                </a:solidFill>
              </a:rPr>
              <a:t>Leave-one-out evaluation </a:t>
            </a:r>
            <a:r>
              <a:rPr lang="en-US" sz="2000" i="1" dirty="0" smtClean="0">
                <a:solidFill>
                  <a:srgbClr val="000000"/>
                </a:solidFill>
              </a:rPr>
              <a:t>(</a:t>
            </a:r>
            <a:r>
              <a:rPr lang="en-US" sz="2000" i="1" dirty="0" err="1" smtClean="0">
                <a:solidFill>
                  <a:srgbClr val="000000"/>
                </a:solidFill>
              </a:rPr>
              <a:t>Rendle</a:t>
            </a:r>
            <a:r>
              <a:rPr lang="en-US" sz="2000" i="1" dirty="0" smtClean="0">
                <a:solidFill>
                  <a:srgbClr val="000000"/>
                </a:solidFill>
              </a:rPr>
              <a:t> et al, UAI’09)</a:t>
            </a:r>
          </a:p>
          <a:p>
            <a:pPr lvl="1"/>
            <a:r>
              <a:rPr lang="en-US" sz="2000" dirty="0" smtClean="0">
                <a:solidFill>
                  <a:srgbClr val="000000"/>
                </a:solidFill>
              </a:rPr>
              <a:t>Hold out the latest interaction for each user as test (ground-truth). </a:t>
            </a:r>
          </a:p>
          <a:p>
            <a:r>
              <a:rPr lang="en-US" dirty="0" smtClean="0">
                <a:solidFill>
                  <a:srgbClr val="000000"/>
                </a:solidFill>
              </a:rPr>
              <a:t>Although it is widely used in literatures, it is an artificial split that does not reflect the real scenario.</a:t>
            </a:r>
          </a:p>
          <a:p>
            <a:pPr lvl="1"/>
            <a:r>
              <a:rPr lang="en-US" sz="2000" dirty="0" smtClean="0">
                <a:solidFill>
                  <a:srgbClr val="000000"/>
                </a:solidFill>
              </a:rPr>
              <a:t>Leak of collaborative information!</a:t>
            </a:r>
          </a:p>
          <a:p>
            <a:pPr lvl="1"/>
            <a:r>
              <a:rPr lang="en-US" sz="2000" dirty="0" smtClean="0">
                <a:solidFill>
                  <a:srgbClr val="000000"/>
                </a:solidFill>
              </a:rPr>
              <a:t>New users problem is averted. </a:t>
            </a:r>
          </a:p>
          <a:p>
            <a:pPr lvl="1"/>
            <a:endParaRPr lang="en-US" sz="2000" dirty="0" smtClean="0">
              <a:solidFill>
                <a:srgbClr val="000000"/>
              </a:solidFill>
            </a:endParaRPr>
          </a:p>
          <a:p>
            <a:r>
              <a:rPr lang="en-US" dirty="0" smtClean="0">
                <a:solidFill>
                  <a:srgbClr val="000000"/>
                </a:solidFill>
              </a:rPr>
              <a:t>Top-K Recommendation (K=100):</a:t>
            </a:r>
            <a:endParaRPr lang="en-US" dirty="0">
              <a:solidFill>
                <a:srgbClr val="000000"/>
              </a:solidFill>
            </a:endParaRPr>
          </a:p>
          <a:p>
            <a:pPr lvl="1"/>
            <a:r>
              <a:rPr lang="en-US" sz="2000" dirty="0">
                <a:solidFill>
                  <a:srgbClr val="000000"/>
                </a:solidFill>
              </a:rPr>
              <a:t>Rank </a:t>
            </a:r>
            <a:r>
              <a:rPr lang="en-US" sz="2000" b="1" dirty="0">
                <a:solidFill>
                  <a:srgbClr val="000000"/>
                </a:solidFill>
              </a:rPr>
              <a:t>all</a:t>
            </a:r>
            <a:r>
              <a:rPr lang="en-US" sz="2000" dirty="0">
                <a:solidFill>
                  <a:srgbClr val="000000"/>
                </a:solidFill>
              </a:rPr>
              <a:t> items for </a:t>
            </a:r>
            <a:r>
              <a:rPr lang="en-US" sz="2000" dirty="0" smtClean="0">
                <a:solidFill>
                  <a:srgbClr val="000000"/>
                </a:solidFill>
              </a:rPr>
              <a:t>a user (very time consuming, longer than training!)</a:t>
            </a:r>
          </a:p>
          <a:p>
            <a:pPr lvl="1"/>
            <a:r>
              <a:rPr lang="en-US" altLang="zh-CN" sz="2000" dirty="0">
                <a:solidFill>
                  <a:srgbClr val="000000"/>
                </a:solidFill>
              </a:rPr>
              <a:t>Measure: Hit Ratio and NDCG</a:t>
            </a:r>
            <a:r>
              <a:rPr lang="en-US" altLang="zh-CN" sz="2000" dirty="0" smtClean="0">
                <a:solidFill>
                  <a:srgbClr val="000000"/>
                </a:solidFill>
              </a:rPr>
              <a:t>.</a:t>
            </a:r>
            <a:endParaRPr lang="en-US" sz="2000" dirty="0" smtClean="0">
              <a:solidFill>
                <a:srgbClr val="000000"/>
              </a:solidFill>
            </a:endParaRPr>
          </a:p>
          <a:p>
            <a:pPr lvl="1"/>
            <a:r>
              <a:rPr lang="en-US" sz="2000" dirty="0" smtClean="0">
                <a:solidFill>
                  <a:srgbClr val="000000"/>
                </a:solidFill>
              </a:rPr>
              <a:t>Parameters: #factors = 128 (others are also fairly tuned, see the paper)</a:t>
            </a:r>
            <a:endParaRPr lang="en-US" sz="2000" dirty="0">
              <a:solidFill>
                <a:srgbClr val="000000"/>
              </a:solidFill>
            </a:endParaRPr>
          </a:p>
        </p:txBody>
      </p:sp>
      <p:sp>
        <p:nvSpPr>
          <p:cNvPr id="4" name="灯片编号占位符 3"/>
          <p:cNvSpPr>
            <a:spLocks noGrp="1"/>
          </p:cNvSpPr>
          <p:nvPr>
            <p:ph type="sldNum" sz="quarter" idx="12"/>
          </p:nvPr>
        </p:nvSpPr>
        <p:spPr/>
        <p:txBody>
          <a:bodyPr/>
          <a:lstStyle/>
          <a:p>
            <a:fld id="{7D75B9EA-579D-4E82-A1B2-247215221A92}" type="slidenum">
              <a:rPr lang="en-SG" smtClean="0"/>
              <a:pPr/>
              <a:t>22</a:t>
            </a:fld>
            <a:endParaRPr lang="en-SG" dirty="0"/>
          </a:p>
        </p:txBody>
      </p:sp>
    </p:spTree>
    <p:extLst>
      <p:ext uri="{BB962C8B-B14F-4D97-AF65-F5344CB8AC3E}">
        <p14:creationId xmlns:p14="http://schemas.microsoft.com/office/powerpoint/2010/main" val="179226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anim calcmode="lin" valueType="num">
                                      <p:cBhvr>
                                        <p:cTn id="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anim calcmode="lin" valueType="num">
                                      <p:cBhvr>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anim calcmode="lin" valueType="num">
                                      <p:cBhvr>
                                        <p:cTn id="1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anim calcmode="lin" valueType="num">
                                      <p:cBhvr>
                                        <p:cTn id="2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7072064" cy="1152128"/>
          </a:xfrm>
        </p:spPr>
        <p:txBody>
          <a:bodyPr>
            <a:normAutofit/>
          </a:bodyPr>
          <a:lstStyle/>
          <a:p>
            <a:r>
              <a:rPr lang="en-US" dirty="0" smtClean="0"/>
              <a:t>Compare whole-data based MF</a:t>
            </a:r>
            <a:endParaRPr lang="en-US" sz="4400" dirty="0"/>
          </a:p>
        </p:txBody>
      </p:sp>
      <p:sp>
        <p:nvSpPr>
          <p:cNvPr id="4" name="灯片编号占位符 3"/>
          <p:cNvSpPr>
            <a:spLocks noGrp="1"/>
          </p:cNvSpPr>
          <p:nvPr>
            <p:ph type="sldNum" sz="quarter" idx="12"/>
          </p:nvPr>
        </p:nvSpPr>
        <p:spPr/>
        <p:txBody>
          <a:bodyPr/>
          <a:lstStyle/>
          <a:p>
            <a:fld id="{7D75B9EA-579D-4E82-A1B2-247215221A92}" type="slidenum">
              <a:rPr lang="en-SG" smtClean="0"/>
              <a:pPr/>
              <a:t>23</a:t>
            </a:fld>
            <a:endParaRPr lang="en-SG"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71600"/>
            <a:ext cx="3886200" cy="315924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1444840"/>
            <a:ext cx="3752997" cy="3050960"/>
          </a:xfrm>
          <a:prstGeom prst="rect">
            <a:avLst/>
          </a:prstGeom>
        </p:spPr>
      </p:pic>
      <p:sp>
        <p:nvSpPr>
          <p:cNvPr id="8" name="文本框 7"/>
          <p:cNvSpPr txBox="1"/>
          <p:nvPr/>
        </p:nvSpPr>
        <p:spPr>
          <a:xfrm>
            <a:off x="525582" y="4750713"/>
            <a:ext cx="8161218" cy="430887"/>
          </a:xfrm>
          <a:prstGeom prst="rect">
            <a:avLst/>
          </a:prstGeom>
          <a:noFill/>
        </p:spPr>
        <p:txBody>
          <a:bodyPr wrap="square" rtlCol="0">
            <a:spAutoFit/>
          </a:bodyPr>
          <a:lstStyle/>
          <a:p>
            <a:r>
              <a:rPr lang="en-US" sz="2200" dirty="0" smtClean="0">
                <a:solidFill>
                  <a:srgbClr val="000000"/>
                </a:solidFill>
              </a:rPr>
              <a:t> </a:t>
            </a:r>
            <a:r>
              <a:rPr lang="en-US" sz="2200" dirty="0" err="1" smtClean="0">
                <a:solidFill>
                  <a:srgbClr val="000000"/>
                </a:solidFill>
              </a:rPr>
              <a:t>eALS</a:t>
            </a:r>
            <a:r>
              <a:rPr lang="en-US" sz="2200" dirty="0" smtClean="0">
                <a:solidFill>
                  <a:srgbClr val="000000"/>
                </a:solidFill>
              </a:rPr>
              <a:t> &gt; ALS: popularity-aware weighting on missing data is useful.</a:t>
            </a:r>
          </a:p>
        </p:txBody>
      </p:sp>
    </p:spTree>
    <p:extLst>
      <p:ext uri="{BB962C8B-B14F-4D97-AF65-F5344CB8AC3E}">
        <p14:creationId xmlns:p14="http://schemas.microsoft.com/office/powerpoint/2010/main" val="334407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6691064" cy="1152128"/>
          </a:xfrm>
        </p:spPr>
        <p:txBody>
          <a:bodyPr>
            <a:normAutofit/>
          </a:bodyPr>
          <a:lstStyle/>
          <a:p>
            <a:r>
              <a:rPr lang="en-US" sz="3200" dirty="0" smtClean="0"/>
              <a:t>Compare with Sampled-based BPR</a:t>
            </a:r>
            <a:endParaRPr lang="en-US" sz="3200" dirty="0"/>
          </a:p>
        </p:txBody>
      </p:sp>
      <p:sp>
        <p:nvSpPr>
          <p:cNvPr id="4" name="灯片编号占位符 3"/>
          <p:cNvSpPr>
            <a:spLocks noGrp="1"/>
          </p:cNvSpPr>
          <p:nvPr>
            <p:ph type="sldNum" sz="quarter" idx="12"/>
          </p:nvPr>
        </p:nvSpPr>
        <p:spPr/>
        <p:txBody>
          <a:bodyPr/>
          <a:lstStyle/>
          <a:p>
            <a:fld id="{7D75B9EA-579D-4E82-A1B2-247215221A92}" type="slidenum">
              <a:rPr lang="en-SG" smtClean="0"/>
              <a:pPr/>
              <a:t>24</a:t>
            </a:fld>
            <a:endParaRPr lang="en-SG"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317906"/>
            <a:ext cx="2971800" cy="241589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0" y="3810000"/>
            <a:ext cx="2882054" cy="234293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292" y="1308324"/>
            <a:ext cx="2958254" cy="2404881"/>
          </a:xfrm>
          <a:prstGeom prst="rect">
            <a:avLst/>
          </a:prstGeom>
        </p:spPr>
      </p:pic>
      <p:sp>
        <p:nvSpPr>
          <p:cNvPr id="8" name="文本框 7"/>
          <p:cNvSpPr txBox="1"/>
          <p:nvPr/>
        </p:nvSpPr>
        <p:spPr>
          <a:xfrm>
            <a:off x="0" y="1905000"/>
            <a:ext cx="1066800" cy="830997"/>
          </a:xfrm>
          <a:prstGeom prst="rect">
            <a:avLst/>
          </a:prstGeom>
          <a:noFill/>
        </p:spPr>
        <p:txBody>
          <a:bodyPr wrap="square" rtlCol="0">
            <a:spAutoFit/>
          </a:bodyPr>
          <a:lstStyle/>
          <a:p>
            <a:r>
              <a:rPr lang="en-US" sz="2400" b="1" dirty="0" smtClean="0">
                <a:solidFill>
                  <a:srgbClr val="000000"/>
                </a:solidFill>
              </a:rPr>
              <a:t>Hit Ratio</a:t>
            </a:r>
            <a:endParaRPr lang="en-US" sz="2400" b="1" dirty="0">
              <a:solidFill>
                <a:srgbClr val="000000"/>
              </a:solidFill>
            </a:endParaRPr>
          </a:p>
        </p:txBody>
      </p:sp>
      <p:sp>
        <p:nvSpPr>
          <p:cNvPr id="9" name="文本框 8"/>
          <p:cNvSpPr txBox="1"/>
          <p:nvPr/>
        </p:nvSpPr>
        <p:spPr>
          <a:xfrm>
            <a:off x="0" y="4567535"/>
            <a:ext cx="1066800" cy="461665"/>
          </a:xfrm>
          <a:prstGeom prst="rect">
            <a:avLst/>
          </a:prstGeom>
          <a:noFill/>
        </p:spPr>
        <p:txBody>
          <a:bodyPr wrap="square" rtlCol="0">
            <a:spAutoFit/>
          </a:bodyPr>
          <a:lstStyle/>
          <a:p>
            <a:r>
              <a:rPr lang="en-US" sz="2400" b="1" dirty="0" smtClean="0">
                <a:solidFill>
                  <a:srgbClr val="000000"/>
                </a:solidFill>
              </a:rPr>
              <a:t>NDCG</a:t>
            </a:r>
            <a:endParaRPr lang="en-US" sz="2400" b="1" dirty="0">
              <a:solidFill>
                <a:srgbClr val="000000"/>
              </a:solidFill>
            </a:endParaRPr>
          </a:p>
        </p:txBody>
      </p:sp>
      <p:sp>
        <p:nvSpPr>
          <p:cNvPr id="11" name="文本框 10"/>
          <p:cNvSpPr txBox="1"/>
          <p:nvPr/>
        </p:nvSpPr>
        <p:spPr>
          <a:xfrm>
            <a:off x="6553200" y="1600200"/>
            <a:ext cx="2590800" cy="4001095"/>
          </a:xfrm>
          <a:prstGeom prst="rect">
            <a:avLst/>
          </a:prstGeom>
          <a:noFill/>
        </p:spPr>
        <p:txBody>
          <a:bodyPr wrap="square" rtlCol="0">
            <a:spAutoFit/>
          </a:bodyPr>
          <a:lstStyle/>
          <a:p>
            <a:r>
              <a:rPr lang="en-US" sz="2000" b="1" dirty="0" smtClean="0">
                <a:solidFill>
                  <a:srgbClr val="000000"/>
                </a:solidFill>
              </a:rPr>
              <a:t>Observation:</a:t>
            </a:r>
          </a:p>
          <a:p>
            <a:r>
              <a:rPr lang="en-US" b="1" dirty="0" smtClean="0">
                <a:solidFill>
                  <a:srgbClr val="000000"/>
                </a:solidFill>
              </a:rPr>
              <a:t>1. BPR is a weak performer for Hit Ratio </a:t>
            </a:r>
          </a:p>
          <a:p>
            <a:r>
              <a:rPr lang="en-US" dirty="0" smtClean="0">
                <a:solidFill>
                  <a:srgbClr val="000000"/>
                </a:solidFill>
              </a:rPr>
              <a:t>(low recall, as it samples partial missing data only)</a:t>
            </a:r>
          </a:p>
          <a:p>
            <a:endParaRPr lang="en-US" dirty="0">
              <a:solidFill>
                <a:srgbClr val="000000"/>
              </a:solidFill>
            </a:endParaRPr>
          </a:p>
          <a:p>
            <a:endParaRPr lang="en-US" dirty="0">
              <a:solidFill>
                <a:srgbClr val="000000"/>
              </a:solidFill>
            </a:endParaRPr>
          </a:p>
          <a:p>
            <a:endParaRPr lang="en-US" dirty="0" smtClean="0">
              <a:solidFill>
                <a:srgbClr val="000000"/>
              </a:solidFill>
            </a:endParaRPr>
          </a:p>
          <a:p>
            <a:endParaRPr lang="en-US" dirty="0" smtClean="0">
              <a:solidFill>
                <a:srgbClr val="000000"/>
              </a:solidFill>
            </a:endParaRPr>
          </a:p>
          <a:p>
            <a:r>
              <a:rPr lang="en-US" b="1" dirty="0" smtClean="0">
                <a:solidFill>
                  <a:srgbClr val="000000"/>
                </a:solidFill>
              </a:rPr>
              <a:t>2. BPR is a strong performer for NDCG</a:t>
            </a:r>
          </a:p>
          <a:p>
            <a:r>
              <a:rPr lang="en-US" dirty="0" smtClean="0">
                <a:solidFill>
                  <a:srgbClr val="000000"/>
                </a:solidFill>
              </a:rPr>
              <a:t>(high precision, as it optimizes a ranking-aware function)</a:t>
            </a:r>
            <a:endParaRPr lang="en-US" dirty="0">
              <a:solidFill>
                <a:srgbClr val="000000"/>
              </a:solidFill>
            </a:endParaRPr>
          </a:p>
        </p:txBody>
      </p:sp>
      <p:pic>
        <p:nvPicPr>
          <p:cNvPr id="12" name="图片 11" descr="yelp_bpr_ndc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3809999"/>
            <a:ext cx="2971800" cy="2415893"/>
          </a:xfrm>
          <a:prstGeom prst="rect">
            <a:avLst/>
          </a:prstGeom>
        </p:spPr>
      </p:pic>
    </p:spTree>
    <p:extLst>
      <p:ext uri="{BB962C8B-B14F-4D97-AF65-F5344CB8AC3E}">
        <p14:creationId xmlns:p14="http://schemas.microsoft.com/office/powerpoint/2010/main" val="3605990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Efficiency Comparison</a:t>
            </a:r>
            <a:endParaRPr 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658813530"/>
              </p:ext>
            </p:extLst>
          </p:nvPr>
        </p:nvGraphicFramePr>
        <p:xfrm>
          <a:off x="1143000" y="2037080"/>
          <a:ext cx="4865688" cy="2621280"/>
        </p:xfrm>
        <a:graphic>
          <a:graphicData uri="http://schemas.openxmlformats.org/drawingml/2006/table">
            <a:tbl>
              <a:tblPr firstRow="1" bandRow="1">
                <a:tableStyleId>{5C22544A-7EE6-4342-B048-85BDC9FD1C3A}</a:tableStyleId>
              </a:tblPr>
              <a:tblGrid>
                <a:gridCol w="1066801"/>
                <a:gridCol w="914400"/>
                <a:gridCol w="933469"/>
                <a:gridCol w="975509"/>
                <a:gridCol w="975509"/>
              </a:tblGrid>
              <a:tr h="396240">
                <a:tc>
                  <a:txBody>
                    <a:bodyPr/>
                    <a:lstStyle/>
                    <a:p>
                      <a:endParaRPr lang="en-US" dirty="0"/>
                    </a:p>
                  </a:txBody>
                  <a:tcPr/>
                </a:tc>
                <a:tc gridSpan="2">
                  <a:txBody>
                    <a:bodyPr/>
                    <a:lstStyle/>
                    <a:p>
                      <a:pPr algn="ctr"/>
                      <a:r>
                        <a:rPr lang="en-US" sz="2000" dirty="0" smtClean="0"/>
                        <a:t>Yelp</a:t>
                      </a:r>
                      <a:r>
                        <a:rPr lang="en-US" sz="2000" baseline="0" dirty="0" smtClean="0"/>
                        <a:t> (0.73M)</a:t>
                      </a:r>
                      <a:endParaRPr lang="en-US" sz="2000" dirty="0"/>
                    </a:p>
                  </a:txBody>
                  <a:tcPr/>
                </a:tc>
                <a:tc hMerge="1">
                  <a:txBody>
                    <a:bodyPr/>
                    <a:lstStyle/>
                    <a:p>
                      <a:endParaRPr lang="en-US" dirty="0"/>
                    </a:p>
                  </a:txBody>
                  <a:tcPr/>
                </a:tc>
                <a:tc gridSpan="2">
                  <a:txBody>
                    <a:bodyPr/>
                    <a:lstStyle/>
                    <a:p>
                      <a:pPr algn="ctr"/>
                      <a:r>
                        <a:rPr lang="en-US" sz="2000" dirty="0" smtClean="0"/>
                        <a:t>Amazon</a:t>
                      </a:r>
                      <a:r>
                        <a:rPr lang="en-US" sz="2000" baseline="0" dirty="0" smtClean="0"/>
                        <a:t> (5M)</a:t>
                      </a:r>
                      <a:endParaRPr lang="en-US" sz="2000" dirty="0"/>
                    </a:p>
                  </a:txBody>
                  <a:tcPr/>
                </a:tc>
                <a:tc hMerge="1">
                  <a:txBody>
                    <a:bodyPr/>
                    <a:lstStyle/>
                    <a:p>
                      <a:endParaRPr lang="en-US" dirty="0"/>
                    </a:p>
                  </a:txBody>
                  <a:tcPr/>
                </a:tc>
              </a:tr>
              <a:tr h="370840">
                <a:tc>
                  <a:txBody>
                    <a:bodyPr/>
                    <a:lstStyle/>
                    <a:p>
                      <a:pPr algn="ctr"/>
                      <a:r>
                        <a:rPr lang="en-US" b="1" dirty="0" smtClean="0"/>
                        <a:t>Factor</a:t>
                      </a:r>
                      <a:r>
                        <a:rPr lang="en-US" b="1" baseline="0" dirty="0" smtClean="0"/>
                        <a:t>#</a:t>
                      </a:r>
                      <a:endParaRPr lang="en-US" b="1" dirty="0"/>
                    </a:p>
                  </a:txBody>
                  <a:tcPr/>
                </a:tc>
                <a:tc>
                  <a:txBody>
                    <a:bodyPr/>
                    <a:lstStyle/>
                    <a:p>
                      <a:pPr algn="ctr"/>
                      <a:r>
                        <a:rPr lang="en-US" b="1" dirty="0" err="1" smtClean="0"/>
                        <a:t>eALS</a:t>
                      </a:r>
                      <a:endParaRPr lang="en-US" b="1" dirty="0"/>
                    </a:p>
                  </a:txBody>
                  <a:tcPr/>
                </a:tc>
                <a:tc>
                  <a:txBody>
                    <a:bodyPr/>
                    <a:lstStyle/>
                    <a:p>
                      <a:pPr algn="ctr"/>
                      <a:r>
                        <a:rPr lang="en-US" b="1" dirty="0" smtClean="0"/>
                        <a:t>ALS</a:t>
                      </a:r>
                      <a:endParaRPr lang="en-US" b="1" dirty="0"/>
                    </a:p>
                  </a:txBody>
                  <a:tcPr/>
                </a:tc>
                <a:tc>
                  <a:txBody>
                    <a:bodyPr/>
                    <a:lstStyle/>
                    <a:p>
                      <a:pPr algn="ctr"/>
                      <a:r>
                        <a:rPr lang="en-US" b="1" dirty="0" err="1" smtClean="0"/>
                        <a:t>eALS</a:t>
                      </a:r>
                      <a:endParaRPr lang="en-US" b="1" dirty="0"/>
                    </a:p>
                  </a:txBody>
                  <a:tcPr/>
                </a:tc>
                <a:tc>
                  <a:txBody>
                    <a:bodyPr/>
                    <a:lstStyle/>
                    <a:p>
                      <a:pPr algn="ctr"/>
                      <a:r>
                        <a:rPr lang="en-US" b="1" dirty="0" smtClean="0"/>
                        <a:t>ALS</a:t>
                      </a:r>
                      <a:endParaRPr lang="en-US" b="1" dirty="0"/>
                    </a:p>
                  </a:txBody>
                  <a:tcPr/>
                </a:tc>
              </a:tr>
              <a:tr h="370840">
                <a:tc>
                  <a:txBody>
                    <a:bodyPr/>
                    <a:lstStyle/>
                    <a:p>
                      <a:pPr algn="ctr"/>
                      <a:r>
                        <a:rPr lang="en-US" b="1" dirty="0" smtClean="0"/>
                        <a:t>32</a:t>
                      </a:r>
                      <a:endParaRPr lang="en-US" b="1" dirty="0"/>
                    </a:p>
                  </a:txBody>
                  <a:tcPr/>
                </a:tc>
                <a:tc>
                  <a:txBody>
                    <a:bodyPr/>
                    <a:lstStyle/>
                    <a:p>
                      <a:pPr algn="ctr"/>
                      <a:r>
                        <a:rPr lang="en-US" dirty="0" smtClean="0"/>
                        <a:t>1 s</a:t>
                      </a:r>
                      <a:endParaRPr lang="en-US" dirty="0"/>
                    </a:p>
                  </a:txBody>
                  <a:tcPr/>
                </a:tc>
                <a:tc>
                  <a:txBody>
                    <a:bodyPr/>
                    <a:lstStyle/>
                    <a:p>
                      <a:pPr algn="ctr"/>
                      <a:r>
                        <a:rPr lang="en-US" dirty="0" smtClean="0"/>
                        <a:t>10 s</a:t>
                      </a:r>
                      <a:endParaRPr lang="en-US" dirty="0"/>
                    </a:p>
                  </a:txBody>
                  <a:tcPr/>
                </a:tc>
                <a:tc>
                  <a:txBody>
                    <a:bodyPr/>
                    <a:lstStyle/>
                    <a:p>
                      <a:pPr algn="ctr"/>
                      <a:r>
                        <a:rPr lang="en-US" dirty="0" smtClean="0"/>
                        <a:t>9 s</a:t>
                      </a:r>
                      <a:endParaRPr lang="en-US" dirty="0"/>
                    </a:p>
                  </a:txBody>
                  <a:tcPr/>
                </a:tc>
                <a:tc>
                  <a:txBody>
                    <a:bodyPr/>
                    <a:lstStyle/>
                    <a:p>
                      <a:pPr algn="ctr"/>
                      <a:r>
                        <a:rPr lang="en-US" dirty="0" smtClean="0"/>
                        <a:t>74 s</a:t>
                      </a:r>
                      <a:endParaRPr lang="en-US" dirty="0"/>
                    </a:p>
                  </a:txBody>
                  <a:tcPr/>
                </a:tc>
              </a:tr>
              <a:tr h="370840">
                <a:tc>
                  <a:txBody>
                    <a:bodyPr/>
                    <a:lstStyle/>
                    <a:p>
                      <a:pPr algn="ctr"/>
                      <a:r>
                        <a:rPr lang="en-US" b="1" dirty="0" smtClean="0"/>
                        <a:t>64</a:t>
                      </a:r>
                      <a:endParaRPr lang="en-US" b="1" dirty="0"/>
                    </a:p>
                  </a:txBody>
                  <a:tcPr/>
                </a:tc>
                <a:tc>
                  <a:txBody>
                    <a:bodyPr/>
                    <a:lstStyle/>
                    <a:p>
                      <a:pPr algn="ctr"/>
                      <a:r>
                        <a:rPr lang="en-US" dirty="0" smtClean="0"/>
                        <a:t>4 s</a:t>
                      </a:r>
                      <a:endParaRPr lang="en-US" dirty="0"/>
                    </a:p>
                  </a:txBody>
                  <a:tcPr/>
                </a:tc>
                <a:tc>
                  <a:txBody>
                    <a:bodyPr/>
                    <a:lstStyle/>
                    <a:p>
                      <a:pPr algn="ctr"/>
                      <a:r>
                        <a:rPr lang="en-US" dirty="0" smtClean="0"/>
                        <a:t>46 s</a:t>
                      </a:r>
                      <a:endParaRPr lang="en-US" dirty="0"/>
                    </a:p>
                  </a:txBody>
                  <a:tcPr/>
                </a:tc>
                <a:tc>
                  <a:txBody>
                    <a:bodyPr/>
                    <a:lstStyle/>
                    <a:p>
                      <a:pPr algn="ctr"/>
                      <a:r>
                        <a:rPr lang="en-US" dirty="0" smtClean="0"/>
                        <a:t>23 s</a:t>
                      </a:r>
                      <a:endParaRPr lang="en-US" dirty="0"/>
                    </a:p>
                  </a:txBody>
                  <a:tcPr/>
                </a:tc>
                <a:tc>
                  <a:txBody>
                    <a:bodyPr/>
                    <a:lstStyle/>
                    <a:p>
                      <a:pPr algn="ctr"/>
                      <a:r>
                        <a:rPr lang="en-US" dirty="0" smtClean="0"/>
                        <a:t>4.8 m</a:t>
                      </a:r>
                      <a:endParaRPr lang="en-US" dirty="0"/>
                    </a:p>
                  </a:txBody>
                  <a:tcPr/>
                </a:tc>
              </a:tr>
              <a:tr h="370840">
                <a:tc>
                  <a:txBody>
                    <a:bodyPr/>
                    <a:lstStyle/>
                    <a:p>
                      <a:pPr algn="ctr"/>
                      <a:r>
                        <a:rPr lang="en-US" b="1" dirty="0" smtClean="0"/>
                        <a:t>128</a:t>
                      </a:r>
                      <a:endParaRPr lang="en-US" b="1" dirty="0"/>
                    </a:p>
                  </a:txBody>
                  <a:tcPr/>
                </a:tc>
                <a:tc>
                  <a:txBody>
                    <a:bodyPr/>
                    <a:lstStyle/>
                    <a:p>
                      <a:pPr algn="ctr"/>
                      <a:r>
                        <a:rPr lang="en-US" dirty="0" smtClean="0"/>
                        <a:t>13 s</a:t>
                      </a:r>
                      <a:endParaRPr lang="en-US" dirty="0"/>
                    </a:p>
                  </a:txBody>
                  <a:tcPr/>
                </a:tc>
                <a:tc>
                  <a:txBody>
                    <a:bodyPr/>
                    <a:lstStyle/>
                    <a:p>
                      <a:pPr algn="ctr"/>
                      <a:r>
                        <a:rPr lang="en-US" dirty="0" smtClean="0"/>
                        <a:t>221 s</a:t>
                      </a:r>
                      <a:endParaRPr lang="en-US" dirty="0"/>
                    </a:p>
                  </a:txBody>
                  <a:tcPr/>
                </a:tc>
                <a:tc>
                  <a:txBody>
                    <a:bodyPr/>
                    <a:lstStyle/>
                    <a:p>
                      <a:pPr algn="ctr"/>
                      <a:r>
                        <a:rPr lang="en-US" dirty="0" smtClean="0"/>
                        <a:t>72 s</a:t>
                      </a:r>
                      <a:endParaRPr lang="en-US" dirty="0"/>
                    </a:p>
                  </a:txBody>
                  <a:tcPr/>
                </a:tc>
                <a:tc>
                  <a:txBody>
                    <a:bodyPr/>
                    <a:lstStyle/>
                    <a:p>
                      <a:pPr algn="ctr"/>
                      <a:r>
                        <a:rPr lang="en-US" dirty="0" smtClean="0"/>
                        <a:t>21</a:t>
                      </a:r>
                      <a:r>
                        <a:rPr lang="en-US" baseline="0" dirty="0" smtClean="0"/>
                        <a:t> m</a:t>
                      </a:r>
                      <a:endParaRPr lang="en-US" dirty="0"/>
                    </a:p>
                  </a:txBody>
                  <a:tcPr/>
                </a:tc>
              </a:tr>
              <a:tr h="370840">
                <a:tc>
                  <a:txBody>
                    <a:bodyPr/>
                    <a:lstStyle/>
                    <a:p>
                      <a:pPr algn="ctr"/>
                      <a:r>
                        <a:rPr lang="en-US" b="1" dirty="0" smtClean="0"/>
                        <a:t>256</a:t>
                      </a:r>
                      <a:endParaRPr lang="en-US" b="1" dirty="0"/>
                    </a:p>
                  </a:txBody>
                  <a:tcPr/>
                </a:tc>
                <a:tc>
                  <a:txBody>
                    <a:bodyPr/>
                    <a:lstStyle/>
                    <a:p>
                      <a:pPr algn="ctr"/>
                      <a:r>
                        <a:rPr lang="en-US" dirty="0" smtClean="0"/>
                        <a:t>1 m</a:t>
                      </a:r>
                      <a:endParaRPr lang="en-US" dirty="0"/>
                    </a:p>
                  </a:txBody>
                  <a:tcPr/>
                </a:tc>
                <a:tc>
                  <a:txBody>
                    <a:bodyPr/>
                    <a:lstStyle/>
                    <a:p>
                      <a:pPr algn="ctr"/>
                      <a:r>
                        <a:rPr lang="en-US" dirty="0" smtClean="0"/>
                        <a:t>23 m</a:t>
                      </a:r>
                      <a:endParaRPr lang="en-US" dirty="0"/>
                    </a:p>
                  </a:txBody>
                  <a:tcPr/>
                </a:tc>
                <a:tc>
                  <a:txBody>
                    <a:bodyPr/>
                    <a:lstStyle/>
                    <a:p>
                      <a:pPr algn="ctr"/>
                      <a:r>
                        <a:rPr lang="en-US" dirty="0" smtClean="0"/>
                        <a:t>4 m</a:t>
                      </a:r>
                      <a:endParaRPr lang="en-US" dirty="0"/>
                    </a:p>
                  </a:txBody>
                  <a:tcPr/>
                </a:tc>
                <a:tc>
                  <a:txBody>
                    <a:bodyPr/>
                    <a:lstStyle/>
                    <a:p>
                      <a:pPr algn="ctr"/>
                      <a:r>
                        <a:rPr lang="en-US" dirty="0" smtClean="0"/>
                        <a:t>2 h</a:t>
                      </a:r>
                      <a:endParaRPr lang="en-US" dirty="0"/>
                    </a:p>
                  </a:txBody>
                  <a:tcPr/>
                </a:tc>
              </a:tr>
              <a:tr h="370840">
                <a:tc>
                  <a:txBody>
                    <a:bodyPr/>
                    <a:lstStyle/>
                    <a:p>
                      <a:pPr algn="ctr"/>
                      <a:r>
                        <a:rPr lang="en-US" b="1" dirty="0" smtClean="0"/>
                        <a:t>512</a:t>
                      </a:r>
                      <a:endParaRPr lang="en-US" b="1" dirty="0"/>
                    </a:p>
                  </a:txBody>
                  <a:tcPr/>
                </a:tc>
                <a:tc>
                  <a:txBody>
                    <a:bodyPr/>
                    <a:lstStyle/>
                    <a:p>
                      <a:pPr algn="ctr"/>
                      <a:r>
                        <a:rPr lang="en-US" dirty="0" smtClean="0"/>
                        <a:t>2 m</a:t>
                      </a:r>
                      <a:endParaRPr lang="en-US" dirty="0"/>
                    </a:p>
                  </a:txBody>
                  <a:tcPr/>
                </a:tc>
                <a:tc>
                  <a:txBody>
                    <a:bodyPr/>
                    <a:lstStyle/>
                    <a:p>
                      <a:pPr algn="ctr"/>
                      <a:r>
                        <a:rPr lang="en-US" dirty="0" smtClean="0"/>
                        <a:t>2.5 h</a:t>
                      </a:r>
                      <a:endParaRPr lang="en-US" dirty="0"/>
                    </a:p>
                  </a:txBody>
                  <a:tcPr/>
                </a:tc>
                <a:tc>
                  <a:txBody>
                    <a:bodyPr/>
                    <a:lstStyle/>
                    <a:p>
                      <a:pPr algn="ctr"/>
                      <a:r>
                        <a:rPr lang="en-US" dirty="0" smtClean="0"/>
                        <a:t>12 m</a:t>
                      </a:r>
                      <a:endParaRPr lang="en-US" dirty="0"/>
                    </a:p>
                  </a:txBody>
                  <a:tcPr/>
                </a:tc>
                <a:tc>
                  <a:txBody>
                    <a:bodyPr/>
                    <a:lstStyle/>
                    <a:p>
                      <a:pPr algn="ctr"/>
                      <a:r>
                        <a:rPr lang="en-US" dirty="0" smtClean="0"/>
                        <a:t>11.6 h</a:t>
                      </a:r>
                      <a:endParaRPr lang="en-US" dirty="0"/>
                    </a:p>
                  </a:txBody>
                  <a:tcPr/>
                </a:tc>
              </a:tr>
            </a:tbl>
          </a:graphicData>
        </a:graphic>
      </p:graphicFrame>
      <p:sp>
        <p:nvSpPr>
          <p:cNvPr id="4" name="灯片编号占位符 3"/>
          <p:cNvSpPr>
            <a:spLocks noGrp="1"/>
          </p:cNvSpPr>
          <p:nvPr>
            <p:ph type="sldNum" sz="quarter" idx="12"/>
          </p:nvPr>
        </p:nvSpPr>
        <p:spPr/>
        <p:txBody>
          <a:bodyPr/>
          <a:lstStyle/>
          <a:p>
            <a:fld id="{7D75B9EA-579D-4E82-A1B2-247215221A92}" type="slidenum">
              <a:rPr lang="en-SG" smtClean="0"/>
              <a:pPr/>
              <a:t>25</a:t>
            </a:fld>
            <a:endParaRPr lang="en-SG" dirty="0"/>
          </a:p>
        </p:txBody>
      </p:sp>
      <p:sp>
        <p:nvSpPr>
          <p:cNvPr id="6" name="文本框 5"/>
          <p:cNvSpPr txBox="1"/>
          <p:nvPr/>
        </p:nvSpPr>
        <p:spPr>
          <a:xfrm>
            <a:off x="990600" y="1581090"/>
            <a:ext cx="5166607" cy="400110"/>
          </a:xfrm>
          <a:prstGeom prst="rect">
            <a:avLst/>
          </a:prstGeom>
          <a:noFill/>
        </p:spPr>
        <p:txBody>
          <a:bodyPr wrap="none" rtlCol="0">
            <a:spAutoFit/>
          </a:bodyPr>
          <a:lstStyle/>
          <a:p>
            <a:r>
              <a:rPr lang="en-US" sz="2000" b="1" dirty="0" smtClean="0">
                <a:solidFill>
                  <a:srgbClr val="245794"/>
                </a:solidFill>
              </a:rPr>
              <a:t>Training time per iteration (Java, single-thread)</a:t>
            </a:r>
            <a:endParaRPr lang="en-US" sz="2000" b="1" dirty="0">
              <a:solidFill>
                <a:srgbClr val="245794"/>
              </a:solidFill>
            </a:endParaRPr>
          </a:p>
        </p:txBody>
      </p:sp>
      <p:sp>
        <p:nvSpPr>
          <p:cNvPr id="7" name="文本框 6"/>
          <p:cNvSpPr txBox="1"/>
          <p:nvPr/>
        </p:nvSpPr>
        <p:spPr>
          <a:xfrm>
            <a:off x="6096000" y="1981200"/>
            <a:ext cx="2784737" cy="1015663"/>
          </a:xfrm>
          <a:prstGeom prst="rect">
            <a:avLst/>
          </a:prstGeom>
          <a:noFill/>
        </p:spPr>
        <p:txBody>
          <a:bodyPr wrap="none" rtlCol="0">
            <a:spAutoFit/>
          </a:bodyPr>
          <a:lstStyle/>
          <a:p>
            <a:r>
              <a:rPr lang="en-US" sz="2000" dirty="0" smtClean="0">
                <a:solidFill>
                  <a:srgbClr val="245794"/>
                </a:solidFill>
              </a:rPr>
              <a:t>Analytically: </a:t>
            </a:r>
          </a:p>
          <a:p>
            <a:r>
              <a:rPr lang="en-US" sz="2000" dirty="0" err="1" smtClean="0">
                <a:solidFill>
                  <a:srgbClr val="245794"/>
                </a:solidFill>
              </a:rPr>
              <a:t>eALS</a:t>
            </a:r>
            <a:r>
              <a:rPr lang="en-US" sz="2000" dirty="0" smtClean="0">
                <a:solidFill>
                  <a:srgbClr val="245794"/>
                </a:solidFill>
              </a:rPr>
              <a:t>: </a:t>
            </a:r>
            <a:r>
              <a:rPr lang="en-US" sz="2000" dirty="0">
                <a:solidFill>
                  <a:srgbClr val="245794"/>
                </a:solidFill>
              </a:rPr>
              <a:t>O((</a:t>
            </a:r>
            <a:r>
              <a:rPr lang="en-US" sz="2000" dirty="0" smtClean="0">
                <a:solidFill>
                  <a:srgbClr val="245794"/>
                </a:solidFill>
              </a:rPr>
              <a:t>M+N)K</a:t>
            </a:r>
            <a:r>
              <a:rPr lang="en-US" sz="2000" baseline="30000" dirty="0" smtClean="0">
                <a:solidFill>
                  <a:srgbClr val="245794"/>
                </a:solidFill>
              </a:rPr>
              <a:t>2</a:t>
            </a:r>
            <a:r>
              <a:rPr lang="en-US" sz="2000" dirty="0" smtClean="0">
                <a:solidFill>
                  <a:srgbClr val="245794"/>
                </a:solidFill>
              </a:rPr>
              <a:t> </a:t>
            </a:r>
            <a:r>
              <a:rPr lang="en-US" sz="2000" dirty="0">
                <a:solidFill>
                  <a:srgbClr val="245794"/>
                </a:solidFill>
              </a:rPr>
              <a:t>+ |</a:t>
            </a:r>
            <a:r>
              <a:rPr lang="en-US" sz="2000" dirty="0" smtClean="0">
                <a:solidFill>
                  <a:srgbClr val="245794"/>
                </a:solidFill>
              </a:rPr>
              <a:t>R|K)</a:t>
            </a:r>
          </a:p>
          <a:p>
            <a:r>
              <a:rPr lang="en-US" sz="2000" dirty="0" smtClean="0">
                <a:solidFill>
                  <a:srgbClr val="245794"/>
                </a:solidFill>
              </a:rPr>
              <a:t>ALS: </a:t>
            </a:r>
            <a:r>
              <a:rPr lang="en-US" sz="2000" dirty="0">
                <a:solidFill>
                  <a:srgbClr val="245794"/>
                </a:solidFill>
              </a:rPr>
              <a:t>O((M+N)K</a:t>
            </a:r>
            <a:r>
              <a:rPr lang="en-US" sz="2000" baseline="30000" dirty="0">
                <a:solidFill>
                  <a:srgbClr val="245794"/>
                </a:solidFill>
              </a:rPr>
              <a:t>3</a:t>
            </a:r>
            <a:r>
              <a:rPr lang="en-US" sz="2000" dirty="0">
                <a:solidFill>
                  <a:srgbClr val="245794"/>
                </a:solidFill>
              </a:rPr>
              <a:t> + |R|K</a:t>
            </a:r>
            <a:r>
              <a:rPr lang="en-US" sz="2000" baseline="30000" dirty="0">
                <a:solidFill>
                  <a:srgbClr val="245794"/>
                </a:solidFill>
              </a:rPr>
              <a:t>2</a:t>
            </a:r>
            <a:r>
              <a:rPr lang="en-US" sz="2000" dirty="0" smtClean="0">
                <a:solidFill>
                  <a:srgbClr val="245794"/>
                </a:solidFill>
              </a:rPr>
              <a:t>)</a:t>
            </a:r>
            <a:endParaRPr lang="en-US" sz="2000" dirty="0">
              <a:solidFill>
                <a:srgbClr val="245794"/>
              </a:solidFill>
            </a:endParaRPr>
          </a:p>
        </p:txBody>
      </p:sp>
      <p:sp>
        <p:nvSpPr>
          <p:cNvPr id="12" name="文本框 11"/>
          <p:cNvSpPr txBox="1"/>
          <p:nvPr/>
        </p:nvSpPr>
        <p:spPr>
          <a:xfrm>
            <a:off x="821737" y="4953000"/>
            <a:ext cx="6950663" cy="707886"/>
          </a:xfrm>
          <a:prstGeom prst="rect">
            <a:avLst/>
          </a:prstGeom>
          <a:noFill/>
        </p:spPr>
        <p:txBody>
          <a:bodyPr wrap="square" rtlCol="0">
            <a:spAutoFit/>
          </a:bodyPr>
          <a:lstStyle/>
          <a:p>
            <a:r>
              <a:rPr lang="en-US" sz="2000" dirty="0" err="1" smtClean="0">
                <a:solidFill>
                  <a:srgbClr val="245794"/>
                </a:solidFill>
              </a:rPr>
              <a:t>eALS</a:t>
            </a:r>
            <a:r>
              <a:rPr lang="en-US" sz="2000" dirty="0" smtClean="0">
                <a:solidFill>
                  <a:srgbClr val="245794"/>
                </a:solidFill>
              </a:rPr>
              <a:t> has the similar running time with RCD (KDD’15), which only supports uniform weighting on missing data. </a:t>
            </a:r>
            <a:endParaRPr lang="en-US" sz="2000" dirty="0">
              <a:solidFill>
                <a:srgbClr val="245794"/>
              </a:solidFill>
            </a:endParaRPr>
          </a:p>
        </p:txBody>
      </p:sp>
      <p:cxnSp>
        <p:nvCxnSpPr>
          <p:cNvPr id="13" name="直接箭头连接符 12"/>
          <p:cNvCxnSpPr/>
          <p:nvPr/>
        </p:nvCxnSpPr>
        <p:spPr>
          <a:xfrm flipH="1">
            <a:off x="7488368" y="2885351"/>
            <a:ext cx="131632" cy="51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019800" y="3352800"/>
            <a:ext cx="3276600" cy="707886"/>
          </a:xfrm>
          <a:prstGeom prst="rect">
            <a:avLst/>
          </a:prstGeom>
          <a:noFill/>
        </p:spPr>
        <p:txBody>
          <a:bodyPr wrap="square" rtlCol="0">
            <a:spAutoFit/>
          </a:bodyPr>
          <a:lstStyle/>
          <a:p>
            <a:r>
              <a:rPr lang="en-US" sz="2000" dirty="0" smtClean="0">
                <a:solidFill>
                  <a:srgbClr val="245794"/>
                </a:solidFill>
              </a:rPr>
              <a:t>We used a fast matrix inversion algorithm: O(K</a:t>
            </a:r>
            <a:r>
              <a:rPr lang="en-US" sz="2000" baseline="30000" dirty="0" smtClean="0">
                <a:solidFill>
                  <a:srgbClr val="245794"/>
                </a:solidFill>
              </a:rPr>
              <a:t>2.376</a:t>
            </a:r>
            <a:r>
              <a:rPr lang="en-US" sz="2000" dirty="0" smtClean="0">
                <a:solidFill>
                  <a:srgbClr val="245794"/>
                </a:solidFill>
              </a:rPr>
              <a:t>)</a:t>
            </a:r>
            <a:endParaRPr lang="en-US" sz="2000" dirty="0">
              <a:solidFill>
                <a:srgbClr val="245794"/>
              </a:solidFill>
            </a:endParaRPr>
          </a:p>
        </p:txBody>
      </p:sp>
    </p:spTree>
    <p:extLst>
      <p:ext uri="{BB962C8B-B14F-4D97-AF65-F5344CB8AC3E}">
        <p14:creationId xmlns:p14="http://schemas.microsoft.com/office/powerpoint/2010/main" val="1007402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7072064" cy="1152128"/>
          </a:xfrm>
        </p:spPr>
        <p:txBody>
          <a:bodyPr>
            <a:normAutofit fontScale="90000"/>
          </a:bodyPr>
          <a:lstStyle/>
          <a:p>
            <a:r>
              <a:rPr lang="en-US" dirty="0" smtClean="0"/>
              <a:t>Online Protocol (dynamic data stream)</a:t>
            </a:r>
            <a:endParaRPr lang="en-US" dirty="0"/>
          </a:p>
        </p:txBody>
      </p:sp>
      <p:sp>
        <p:nvSpPr>
          <p:cNvPr id="3" name="内容占位符 2"/>
          <p:cNvSpPr>
            <a:spLocks noGrp="1"/>
          </p:cNvSpPr>
          <p:nvPr>
            <p:ph idx="1"/>
          </p:nvPr>
        </p:nvSpPr>
        <p:spPr>
          <a:xfrm>
            <a:off x="228600" y="1295400"/>
            <a:ext cx="8686800" cy="5029200"/>
          </a:xfrm>
        </p:spPr>
        <p:txBody>
          <a:bodyPr>
            <a:normAutofit/>
          </a:bodyPr>
          <a:lstStyle/>
          <a:p>
            <a:r>
              <a:rPr lang="en-US" dirty="0" smtClean="0"/>
              <a:t>Sort all interactions by time</a:t>
            </a:r>
            <a:endParaRPr lang="en-US" dirty="0"/>
          </a:p>
          <a:p>
            <a:pPr lvl="1"/>
            <a:r>
              <a:rPr lang="en-US" sz="2000" dirty="0" smtClean="0"/>
              <a:t>Global split at 90%, testing on the latest 10%.</a:t>
            </a:r>
            <a:endParaRPr lang="en-US" sz="2000" dirty="0"/>
          </a:p>
          <a:p>
            <a:endParaRPr lang="en-US" dirty="0" smtClean="0"/>
          </a:p>
          <a:p>
            <a:endParaRPr lang="en-US" dirty="0"/>
          </a:p>
          <a:p>
            <a:endParaRPr lang="en-US" dirty="0" smtClean="0"/>
          </a:p>
          <a:p>
            <a:r>
              <a:rPr lang="en-US" dirty="0" smtClean="0"/>
              <a:t>In the testing phase:</a:t>
            </a:r>
          </a:p>
          <a:p>
            <a:pPr lvl="1"/>
            <a:r>
              <a:rPr lang="en-US" sz="2000" dirty="0" smtClean="0"/>
              <a:t>Given a </a:t>
            </a:r>
            <a:r>
              <a:rPr lang="en-US" sz="2000" i="1" dirty="0" smtClean="0"/>
              <a:t>test interaction </a:t>
            </a:r>
            <a:r>
              <a:rPr lang="en-US" sz="2000" dirty="0" smtClean="0"/>
              <a:t>(i.e., </a:t>
            </a:r>
            <a:r>
              <a:rPr lang="en-US" sz="2000" i="1" dirty="0" smtClean="0"/>
              <a:t>u-</a:t>
            </a:r>
            <a:r>
              <a:rPr lang="en-US" sz="2000" i="1" dirty="0" err="1" smtClean="0"/>
              <a:t>i</a:t>
            </a:r>
            <a:r>
              <a:rPr lang="en-US" sz="2000" dirty="0" smtClean="0"/>
              <a:t> pair), the model recommends a Top-K list to evaluate the performance.</a:t>
            </a:r>
          </a:p>
          <a:p>
            <a:pPr lvl="1"/>
            <a:r>
              <a:rPr lang="en-US" sz="2000" dirty="0" smtClean="0"/>
              <a:t>Then, the </a:t>
            </a:r>
            <a:r>
              <a:rPr lang="en-US" sz="2000" i="1" dirty="0" smtClean="0"/>
              <a:t>test interaction</a:t>
            </a:r>
            <a:r>
              <a:rPr lang="en-US" sz="2000" dirty="0" smtClean="0"/>
              <a:t> is fed into the model for an incremental update. </a:t>
            </a:r>
            <a:endParaRPr lang="en-US" sz="2000" dirty="0"/>
          </a:p>
          <a:p>
            <a:r>
              <a:rPr lang="en-US" dirty="0" smtClean="0">
                <a:solidFill>
                  <a:srgbClr val="FF0000"/>
                </a:solidFill>
              </a:rPr>
              <a:t>New users problem is obvious:</a:t>
            </a:r>
          </a:p>
          <a:p>
            <a:pPr lvl="1"/>
            <a:r>
              <a:rPr lang="en-US" sz="2000" dirty="0" smtClean="0">
                <a:solidFill>
                  <a:srgbClr val="FF0000"/>
                </a:solidFill>
              </a:rPr>
              <a:t>57% (Amazon) and 14% (Yelp) test interactions are from new users!</a:t>
            </a:r>
          </a:p>
          <a:p>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26</a:t>
            </a:fld>
            <a:endParaRPr lang="en-SG" dirty="0"/>
          </a:p>
        </p:txBody>
      </p:sp>
      <p:grpSp>
        <p:nvGrpSpPr>
          <p:cNvPr id="5" name="组 36"/>
          <p:cNvGrpSpPr>
            <a:grpSpLocks/>
          </p:cNvGrpSpPr>
          <p:nvPr/>
        </p:nvGrpSpPr>
        <p:grpSpPr bwMode="auto">
          <a:xfrm>
            <a:off x="609600" y="2151301"/>
            <a:ext cx="7848600" cy="1506299"/>
            <a:chOff x="1066800" y="4724400"/>
            <a:chExt cx="7848600" cy="1506299"/>
          </a:xfrm>
        </p:grpSpPr>
        <p:grpSp>
          <p:nvGrpSpPr>
            <p:cNvPr id="6" name="Shape 254"/>
            <p:cNvGrpSpPr>
              <a:grpSpLocks/>
            </p:cNvGrpSpPr>
            <p:nvPr/>
          </p:nvGrpSpPr>
          <p:grpSpPr bwMode="auto">
            <a:xfrm>
              <a:off x="1066800" y="4724400"/>
              <a:ext cx="7848600" cy="1506299"/>
              <a:chOff x="1388800" y="2151600"/>
              <a:chExt cx="7848600" cy="1506299"/>
            </a:xfrm>
          </p:grpSpPr>
          <p:sp>
            <p:nvSpPr>
              <p:cNvPr id="17" name="Shape 255"/>
              <p:cNvSpPr>
                <a:spLocks noChangeArrowheads="1"/>
              </p:cNvSpPr>
              <p:nvPr/>
            </p:nvSpPr>
            <p:spPr bwMode="auto">
              <a:xfrm>
                <a:off x="1674675" y="2151600"/>
                <a:ext cx="3449100" cy="463799"/>
              </a:xfrm>
              <a:prstGeom prst="roundRect">
                <a:avLst>
                  <a:gd name="adj" fmla="val 16667"/>
                </a:avLst>
              </a:prstGeom>
              <a:solidFill>
                <a:srgbClr val="EFEFEF"/>
              </a:solidFill>
              <a:ln w="9525">
                <a:solidFill>
                  <a:schemeClr val="tx2"/>
                </a:solidFill>
                <a:round/>
                <a:headEnd/>
                <a:tailEnd/>
              </a:ln>
            </p:spPr>
            <p:txBody>
              <a:bodyPr lIns="91425" tIns="91425" rIns="91425" bIns="91425" anchor="ctr"/>
              <a:lstStyle>
                <a:lvl1pPr indent="457200">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dirty="0"/>
                  <a:t>  </a:t>
                </a:r>
                <a:r>
                  <a:rPr kumimoji="0" lang="en-US" altLang="zh-CN" sz="1800" dirty="0"/>
                  <a:t>    </a:t>
                </a:r>
                <a:r>
                  <a:rPr kumimoji="0" lang="zh-CN" altLang="zh-CN" sz="1800" dirty="0"/>
                  <a:t>Historical </a:t>
                </a:r>
                <a:r>
                  <a:rPr kumimoji="0" lang="zh-CN" altLang="zh-CN" sz="1800" dirty="0" smtClean="0"/>
                  <a:t>data</a:t>
                </a:r>
                <a:r>
                  <a:rPr kumimoji="0" lang="en-US" altLang="zh-CN" sz="1800" dirty="0" smtClean="0"/>
                  <a:t> (offline)</a:t>
                </a:r>
                <a:endParaRPr kumimoji="0" lang="zh-CN" altLang="zh-CN" sz="1800" dirty="0"/>
              </a:p>
            </p:txBody>
          </p:sp>
          <p:sp>
            <p:nvSpPr>
              <p:cNvPr id="18" name="Shape 256"/>
              <p:cNvSpPr>
                <a:spLocks noChangeArrowheads="1"/>
              </p:cNvSpPr>
              <p:nvPr/>
            </p:nvSpPr>
            <p:spPr bwMode="auto">
              <a:xfrm>
                <a:off x="5114474" y="2151600"/>
                <a:ext cx="2979925" cy="463799"/>
              </a:xfrm>
              <a:prstGeom prst="roundRect">
                <a:avLst>
                  <a:gd name="adj" fmla="val 16667"/>
                </a:avLst>
              </a:prstGeom>
              <a:solidFill>
                <a:srgbClr val="FFFFFF"/>
              </a:solidFill>
              <a:ln w="9525">
                <a:solidFill>
                  <a:schemeClr val="tx2"/>
                </a:solidFill>
                <a:round/>
                <a:headEnd/>
                <a:tailEnd/>
              </a:ln>
            </p:spPr>
            <p:txBody>
              <a:bodyPr lIns="91425" tIns="91425" rIns="91425" bIns="91425" anchor="ctr"/>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dirty="0"/>
                  <a:t>  </a:t>
                </a:r>
                <a:r>
                  <a:rPr kumimoji="0" lang="zh-CN" altLang="zh-CN" sz="1800" dirty="0" smtClean="0"/>
                  <a:t>New </a:t>
                </a:r>
                <a:r>
                  <a:rPr kumimoji="0" lang="en-US" altLang="zh-CN" sz="1800" dirty="0" smtClean="0"/>
                  <a:t>Interactions (online)</a:t>
                </a:r>
                <a:endParaRPr kumimoji="0" lang="zh-CN" altLang="zh-CN" sz="1800" dirty="0"/>
              </a:p>
            </p:txBody>
          </p:sp>
          <p:cxnSp>
            <p:nvCxnSpPr>
              <p:cNvPr id="19" name="Shape 257"/>
              <p:cNvCxnSpPr>
                <a:cxnSpLocks noChangeShapeType="1"/>
              </p:cNvCxnSpPr>
              <p:nvPr/>
            </p:nvCxnSpPr>
            <p:spPr bwMode="auto">
              <a:xfrm rot="10800000" flipH="1">
                <a:off x="1388800" y="3438300"/>
                <a:ext cx="6961499" cy="8699"/>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sp>
            <p:nvSpPr>
              <p:cNvPr id="20" name="Shape 258"/>
              <p:cNvSpPr txBox="1">
                <a:spLocks noChangeArrowheads="1"/>
              </p:cNvSpPr>
              <p:nvPr/>
            </p:nvSpPr>
            <p:spPr bwMode="auto">
              <a:xfrm>
                <a:off x="7906601" y="3010500"/>
                <a:ext cx="1330799" cy="51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91425" rIns="91425" bIns="91425"/>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a:t>Time</a:t>
                </a:r>
              </a:p>
            </p:txBody>
          </p:sp>
          <p:sp>
            <p:nvSpPr>
              <p:cNvPr id="21" name="Shape 260"/>
              <p:cNvSpPr txBox="1">
                <a:spLocks noChangeArrowheads="1"/>
              </p:cNvSpPr>
              <p:nvPr/>
            </p:nvSpPr>
            <p:spPr bwMode="auto">
              <a:xfrm>
                <a:off x="2446292" y="2837400"/>
                <a:ext cx="1933482" cy="820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91425" rIns="91425" bIns="91425"/>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kumimoji="0" lang="zh-CN" altLang="zh-CN" sz="1800" dirty="0" smtClean="0">
                    <a:solidFill>
                      <a:srgbClr val="245794"/>
                    </a:solidFill>
                  </a:rPr>
                  <a:t>Training</a:t>
                </a:r>
                <a:r>
                  <a:rPr kumimoji="0" lang="en-US" altLang="zh-CN" sz="1800" dirty="0" smtClean="0">
                    <a:solidFill>
                      <a:srgbClr val="245794"/>
                    </a:solidFill>
                  </a:rPr>
                  <a:t> (90%)</a:t>
                </a:r>
                <a:endParaRPr kumimoji="0" lang="zh-CN" altLang="zh-CN" sz="1600" dirty="0">
                  <a:solidFill>
                    <a:srgbClr val="245794"/>
                  </a:solidFill>
                </a:endParaRPr>
              </a:p>
            </p:txBody>
          </p:sp>
          <p:cxnSp>
            <p:nvCxnSpPr>
              <p:cNvPr id="22" name="Shape 261"/>
              <p:cNvCxnSpPr>
                <a:cxnSpLocks noChangeShapeType="1"/>
              </p:cNvCxnSpPr>
              <p:nvPr/>
            </p:nvCxnSpPr>
            <p:spPr bwMode="auto">
              <a:xfrm>
                <a:off x="5427400" y="26088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grpSp>
        <p:cxnSp>
          <p:nvCxnSpPr>
            <p:cNvPr id="7" name="直线箭头连接符 9"/>
            <p:cNvCxnSpPr>
              <a:cxnSpLocks noChangeShapeType="1"/>
            </p:cNvCxnSpPr>
            <p:nvPr/>
          </p:nvCxnSpPr>
          <p:spPr bwMode="auto">
            <a:xfrm>
              <a:off x="3724492" y="5638800"/>
              <a:ext cx="107610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8" name="直线连接符 10"/>
            <p:cNvCxnSpPr>
              <a:cxnSpLocks noChangeShapeType="1"/>
            </p:cNvCxnSpPr>
            <p:nvPr/>
          </p:nvCxnSpPr>
          <p:spPr bwMode="auto">
            <a:xfrm>
              <a:off x="4800600" y="5181600"/>
              <a:ext cx="0" cy="838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9" name="直线连接符 11"/>
            <p:cNvCxnSpPr>
              <a:cxnSpLocks noChangeShapeType="1"/>
            </p:cNvCxnSpPr>
            <p:nvPr/>
          </p:nvCxnSpPr>
          <p:spPr bwMode="auto">
            <a:xfrm>
              <a:off x="1371600" y="5181600"/>
              <a:ext cx="0" cy="8382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10" name="直线箭头连接符 12"/>
            <p:cNvCxnSpPr>
              <a:cxnSpLocks noChangeShapeType="1"/>
            </p:cNvCxnSpPr>
            <p:nvPr/>
          </p:nvCxnSpPr>
          <p:spPr bwMode="auto">
            <a:xfrm flipH="1">
              <a:off x="1371600" y="5638800"/>
              <a:ext cx="828892"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11" name="Shape 261"/>
            <p:cNvCxnSpPr>
              <a:cxnSpLocks noChangeShapeType="1"/>
            </p:cNvCxnSpPr>
            <p:nvPr/>
          </p:nvCxnSpPr>
          <p:spPr bwMode="auto">
            <a:xfrm>
              <a:off x="5486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2" name="Shape 261"/>
            <p:cNvCxnSpPr>
              <a:cxnSpLocks noChangeShapeType="1"/>
            </p:cNvCxnSpPr>
            <p:nvPr/>
          </p:nvCxnSpPr>
          <p:spPr bwMode="auto">
            <a:xfrm>
              <a:off x="6248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3" name="Shape 261"/>
            <p:cNvCxnSpPr>
              <a:cxnSpLocks noChangeShapeType="1"/>
            </p:cNvCxnSpPr>
            <p:nvPr/>
          </p:nvCxnSpPr>
          <p:spPr bwMode="auto">
            <a:xfrm>
              <a:off x="5867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4" name="Shape 261"/>
            <p:cNvCxnSpPr>
              <a:cxnSpLocks noChangeShapeType="1"/>
            </p:cNvCxnSpPr>
            <p:nvPr/>
          </p:nvCxnSpPr>
          <p:spPr bwMode="auto">
            <a:xfrm>
              <a:off x="6629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cxnSp>
          <p:nvCxnSpPr>
            <p:cNvPr id="15" name="Shape 261"/>
            <p:cNvCxnSpPr>
              <a:cxnSpLocks noChangeShapeType="1"/>
            </p:cNvCxnSpPr>
            <p:nvPr/>
          </p:nvCxnSpPr>
          <p:spPr bwMode="auto">
            <a:xfrm>
              <a:off x="7010400" y="5181600"/>
              <a:ext cx="0" cy="304800"/>
            </a:xfrm>
            <a:prstGeom prst="straightConnector1">
              <a:avLst/>
            </a:prstGeom>
            <a:noFill/>
            <a:ln w="9525">
              <a:solidFill>
                <a:schemeClr val="tx2"/>
              </a:solidFill>
              <a:round/>
              <a:headEnd type="none" w="lg" len="lg"/>
              <a:tailEnd type="triangle" w="lg" len="lg"/>
            </a:ln>
            <a:extLst>
              <a:ext uri="{909E8E84-426E-40dd-AFC4-6F175D3DCCD1}">
                <a14:hiddenFill xmlns:a14="http://schemas.microsoft.com/office/drawing/2010/main" xmlns="">
                  <a:noFill/>
                </a14:hiddenFill>
              </a:ext>
            </a:extLst>
          </p:spPr>
        </p:cxnSp>
        <p:sp>
          <p:nvSpPr>
            <p:cNvPr id="16" name="文本框 35"/>
            <p:cNvSpPr txBox="1">
              <a:spLocks noChangeArrowheads="1"/>
            </p:cNvSpPr>
            <p:nvPr/>
          </p:nvSpPr>
          <p:spPr bwMode="auto">
            <a:xfrm>
              <a:off x="5029200" y="5410200"/>
              <a:ext cx="21082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MS PGothic" panose="020B0600070205080204" pitchFamily="34" charset="-128"/>
                </a:defRPr>
              </a:lvl1pPr>
              <a:lvl2pPr marL="742950" indent="-285750">
                <a:defRPr kumimoji="1" sz="2400">
                  <a:solidFill>
                    <a:schemeClr val="tx1"/>
                  </a:solidFill>
                  <a:latin typeface="Arial" panose="020B0604020202020204" pitchFamily="34" charset="0"/>
                  <a:ea typeface="MS PGothic" panose="020B0600070205080204" pitchFamily="34" charset="-128"/>
                </a:defRPr>
              </a:lvl2pPr>
              <a:lvl3pPr marL="1143000" indent="-228600">
                <a:defRPr kumimoji="1" sz="2400">
                  <a:solidFill>
                    <a:schemeClr val="tx1"/>
                  </a:solidFill>
                  <a:latin typeface="Arial" panose="020B0604020202020204" pitchFamily="34" charset="0"/>
                  <a:ea typeface="MS PGothic" panose="020B0600070205080204" pitchFamily="34" charset="-128"/>
                </a:defRPr>
              </a:lvl3pPr>
              <a:lvl4pPr marL="1600200" indent="-228600">
                <a:defRPr kumimoji="1" sz="2400">
                  <a:solidFill>
                    <a:schemeClr val="tx1"/>
                  </a:solidFill>
                  <a:latin typeface="Arial" panose="020B0604020202020204" pitchFamily="34" charset="0"/>
                  <a:ea typeface="MS PGothic" panose="020B0600070205080204" pitchFamily="34" charset="-128"/>
                </a:defRPr>
              </a:lvl4pPr>
              <a:lvl5pPr marL="2057400" indent="-228600">
                <a:defRPr kumimoji="1" sz="2400">
                  <a:solidFill>
                    <a:schemeClr val="tx1"/>
                  </a:solidFill>
                  <a:latin typeface="Arial" panose="020B0604020202020204" pitchFamily="34" charset="0"/>
                  <a:ea typeface="MS PGothic" panose="020B0600070205080204" pitchFamily="34" charset="-128"/>
                </a:defRPr>
              </a:lvl5pPr>
              <a:lvl6pPr marL="25146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6pPr>
              <a:lvl7pPr marL="29718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7pPr>
              <a:lvl8pPr marL="34290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8pPr>
              <a:lvl9pPr marL="3886200" indent="-228600" fontAlgn="base">
                <a:spcBef>
                  <a:spcPct val="0"/>
                </a:spcBef>
                <a:spcAft>
                  <a:spcPct val="0"/>
                </a:spcAft>
                <a:defRPr kumimoji="1" sz="2400">
                  <a:solidFill>
                    <a:schemeClr val="tx1"/>
                  </a:solidFill>
                  <a:latin typeface="Arial" panose="020B0604020202020204" pitchFamily="34" charset="0"/>
                  <a:ea typeface="MS PGothic" panose="020B0600070205080204" pitchFamily="34" charset="-128"/>
                </a:defRPr>
              </a:lvl9pPr>
            </a:lstStyle>
            <a:p>
              <a:r>
                <a:rPr lang="en-US" altLang="zh-CN" sz="1800" dirty="0" smtClean="0">
                  <a:solidFill>
                    <a:srgbClr val="245794"/>
                  </a:solidFill>
                </a:rPr>
                <a:t>Evaluate &amp; Update</a:t>
              </a:r>
              <a:endParaRPr lang="zh-CN" altLang="en-US" sz="1800" dirty="0">
                <a:solidFill>
                  <a:srgbClr val="245794"/>
                </a:solidFill>
              </a:endParaRPr>
            </a:p>
          </p:txBody>
        </p:sp>
      </p:grpSp>
    </p:spTree>
    <p:extLst>
      <p:ext uri="{BB962C8B-B14F-4D97-AF65-F5344CB8AC3E}">
        <p14:creationId xmlns:p14="http://schemas.microsoft.com/office/powerpoint/2010/main" val="388067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7148264" cy="1152128"/>
          </a:xfrm>
        </p:spPr>
        <p:txBody>
          <a:bodyPr>
            <a:normAutofit/>
          </a:bodyPr>
          <a:lstStyle/>
          <a:p>
            <a:r>
              <a:rPr lang="en-US" dirty="0" smtClean="0"/>
              <a:t>Number of Online Iterations</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27</a:t>
            </a:fld>
            <a:endParaRPr lang="en-SG"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28800"/>
            <a:ext cx="3840480" cy="27432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28800"/>
            <a:ext cx="3840480" cy="2743200"/>
          </a:xfrm>
          <a:prstGeom prst="rect">
            <a:avLst/>
          </a:prstGeom>
        </p:spPr>
      </p:pic>
      <p:sp>
        <p:nvSpPr>
          <p:cNvPr id="7" name="文本框 6"/>
          <p:cNvSpPr txBox="1"/>
          <p:nvPr/>
        </p:nvSpPr>
        <p:spPr>
          <a:xfrm>
            <a:off x="914400" y="1340768"/>
            <a:ext cx="3977435" cy="400110"/>
          </a:xfrm>
          <a:prstGeom prst="rect">
            <a:avLst/>
          </a:prstGeom>
          <a:noFill/>
        </p:spPr>
        <p:txBody>
          <a:bodyPr wrap="none" rtlCol="0">
            <a:spAutoFit/>
          </a:bodyPr>
          <a:lstStyle/>
          <a:p>
            <a:r>
              <a:rPr lang="en-US" sz="2000" b="1" dirty="0" smtClean="0">
                <a:solidFill>
                  <a:srgbClr val="000000"/>
                </a:solidFill>
              </a:rPr>
              <a:t>Impact of online iterations on </a:t>
            </a:r>
            <a:r>
              <a:rPr lang="en-US" sz="2000" b="1" dirty="0" err="1" smtClean="0">
                <a:solidFill>
                  <a:srgbClr val="000000"/>
                </a:solidFill>
              </a:rPr>
              <a:t>eALS</a:t>
            </a:r>
            <a:r>
              <a:rPr lang="en-US" sz="2000" b="1" dirty="0" smtClean="0">
                <a:solidFill>
                  <a:srgbClr val="000000"/>
                </a:solidFill>
              </a:rPr>
              <a:t>:</a:t>
            </a:r>
            <a:endParaRPr lang="en-US" sz="2000" b="1" dirty="0">
              <a:solidFill>
                <a:srgbClr val="000000"/>
              </a:solidFill>
            </a:endParaRPr>
          </a:p>
        </p:txBody>
      </p:sp>
      <p:sp>
        <p:nvSpPr>
          <p:cNvPr id="8" name="文本框 7"/>
          <p:cNvSpPr txBox="1"/>
          <p:nvPr/>
        </p:nvSpPr>
        <p:spPr>
          <a:xfrm>
            <a:off x="914401" y="4659922"/>
            <a:ext cx="7162800" cy="1200328"/>
          </a:xfrm>
          <a:prstGeom prst="rect">
            <a:avLst/>
          </a:prstGeom>
          <a:noFill/>
        </p:spPr>
        <p:txBody>
          <a:bodyPr wrap="square" rtlCol="0">
            <a:spAutoFit/>
          </a:bodyPr>
          <a:lstStyle/>
          <a:p>
            <a:r>
              <a:rPr lang="en-US" sz="2400" dirty="0" smtClean="0">
                <a:solidFill>
                  <a:srgbClr val="000000"/>
                </a:solidFill>
              </a:rPr>
              <a:t>One iteration is enough for </a:t>
            </a:r>
            <a:r>
              <a:rPr lang="en-US" sz="2400" dirty="0" err="1" smtClean="0">
                <a:solidFill>
                  <a:srgbClr val="000000"/>
                </a:solidFill>
              </a:rPr>
              <a:t>eALS</a:t>
            </a:r>
            <a:r>
              <a:rPr lang="en-US" sz="2400" dirty="0" smtClean="0">
                <a:solidFill>
                  <a:srgbClr val="000000"/>
                </a:solidFill>
              </a:rPr>
              <a:t> to converge!</a:t>
            </a:r>
          </a:p>
          <a:p>
            <a:endParaRPr lang="en-US" sz="2400" dirty="0" smtClean="0">
              <a:solidFill>
                <a:srgbClr val="000000"/>
              </a:solidFill>
            </a:endParaRPr>
          </a:p>
          <a:p>
            <a:r>
              <a:rPr lang="en-US" sz="2400" dirty="0" smtClean="0">
                <a:solidFill>
                  <a:srgbClr val="000000"/>
                </a:solidFill>
              </a:rPr>
              <a:t>While BPR (SGD) needs 5-10 iterations. </a:t>
            </a:r>
          </a:p>
        </p:txBody>
      </p:sp>
      <p:sp>
        <p:nvSpPr>
          <p:cNvPr id="3" name="椭圆 2"/>
          <p:cNvSpPr/>
          <p:nvPr/>
        </p:nvSpPr>
        <p:spPr>
          <a:xfrm>
            <a:off x="990600" y="3581400"/>
            <a:ext cx="381000"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029200" y="3733800"/>
            <a:ext cx="381000"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447800" y="3429000"/>
            <a:ext cx="1057337" cy="646331"/>
          </a:xfrm>
          <a:prstGeom prst="rect">
            <a:avLst/>
          </a:prstGeom>
          <a:noFill/>
        </p:spPr>
        <p:txBody>
          <a:bodyPr wrap="square" rtlCol="0">
            <a:spAutoFit/>
          </a:bodyPr>
          <a:lstStyle/>
          <a:p>
            <a:r>
              <a:rPr kumimoji="1" lang="en-US" altLang="zh-CN" dirty="0" smtClean="0">
                <a:solidFill>
                  <a:srgbClr val="FF0000"/>
                </a:solidFill>
              </a:rPr>
              <a:t>Offline training</a:t>
            </a:r>
            <a:endParaRPr kumimoji="1" lang="zh-CN" altLang="en-US" dirty="0">
              <a:solidFill>
                <a:srgbClr val="FF0000"/>
              </a:solidFill>
            </a:endParaRPr>
          </a:p>
        </p:txBody>
      </p:sp>
      <p:sp>
        <p:nvSpPr>
          <p:cNvPr id="11" name="文本框 10"/>
          <p:cNvSpPr txBox="1"/>
          <p:nvPr/>
        </p:nvSpPr>
        <p:spPr>
          <a:xfrm>
            <a:off x="5410200" y="3505200"/>
            <a:ext cx="1057337" cy="646331"/>
          </a:xfrm>
          <a:prstGeom prst="rect">
            <a:avLst/>
          </a:prstGeom>
          <a:noFill/>
        </p:spPr>
        <p:txBody>
          <a:bodyPr wrap="square" rtlCol="0">
            <a:spAutoFit/>
          </a:bodyPr>
          <a:lstStyle/>
          <a:p>
            <a:r>
              <a:rPr kumimoji="1" lang="en-US" altLang="zh-CN" dirty="0" smtClean="0">
                <a:solidFill>
                  <a:srgbClr val="FF0000"/>
                </a:solidFill>
              </a:rPr>
              <a:t>Offline training</a:t>
            </a:r>
            <a:endParaRPr kumimoji="1" lang="zh-CN" altLang="en-US" dirty="0">
              <a:solidFill>
                <a:srgbClr val="FF0000"/>
              </a:solidFill>
            </a:endParaRPr>
          </a:p>
        </p:txBody>
      </p:sp>
    </p:spTree>
    <p:extLst>
      <p:ext uri="{BB962C8B-B14F-4D97-AF65-F5344CB8AC3E}">
        <p14:creationId xmlns:p14="http://schemas.microsoft.com/office/powerpoint/2010/main" val="183593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100" dirty="0" smtClean="0"/>
              <a:t>Compare dynamic MF methods</a:t>
            </a:r>
            <a:endParaRPr lang="en-US" sz="3100" dirty="0"/>
          </a:p>
        </p:txBody>
      </p:sp>
      <p:sp>
        <p:nvSpPr>
          <p:cNvPr id="4" name="灯片编号占位符 3"/>
          <p:cNvSpPr>
            <a:spLocks noGrp="1"/>
          </p:cNvSpPr>
          <p:nvPr>
            <p:ph type="sldNum" sz="quarter" idx="12"/>
          </p:nvPr>
        </p:nvSpPr>
        <p:spPr/>
        <p:txBody>
          <a:bodyPr/>
          <a:lstStyle/>
          <a:p>
            <a:fld id="{7D75B9EA-579D-4E82-A1B2-247215221A92}" type="slidenum">
              <a:rPr lang="en-SG" smtClean="0"/>
              <a:pPr/>
              <a:t>28</a:t>
            </a:fld>
            <a:endParaRPr lang="en-SG"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54832"/>
            <a:ext cx="3015491" cy="2382384"/>
          </a:xfrm>
          <a:prstGeom prst="rect">
            <a:avLst/>
          </a:prstGeom>
        </p:spPr>
      </p:pic>
      <p:sp>
        <p:nvSpPr>
          <p:cNvPr id="8" name="文本框 7"/>
          <p:cNvSpPr txBox="1"/>
          <p:nvPr/>
        </p:nvSpPr>
        <p:spPr>
          <a:xfrm>
            <a:off x="533400" y="1219200"/>
            <a:ext cx="5673926" cy="369332"/>
          </a:xfrm>
          <a:prstGeom prst="rect">
            <a:avLst/>
          </a:prstGeom>
          <a:noFill/>
        </p:spPr>
        <p:txBody>
          <a:bodyPr wrap="none" rtlCol="0">
            <a:spAutoFit/>
          </a:bodyPr>
          <a:lstStyle/>
          <a:p>
            <a:r>
              <a:rPr lang="en-US" b="1" dirty="0" smtClean="0">
                <a:solidFill>
                  <a:srgbClr val="000000"/>
                </a:solidFill>
              </a:rPr>
              <a:t>Performance evolution </a:t>
            </a:r>
            <a:r>
              <a:rPr lang="en-US" b="1" i="1" dirty="0" smtClean="0">
                <a:solidFill>
                  <a:srgbClr val="000000"/>
                </a:solidFill>
              </a:rPr>
              <a:t>w.r.t.</a:t>
            </a:r>
            <a:r>
              <a:rPr lang="en-US" b="1" dirty="0" smtClean="0">
                <a:solidFill>
                  <a:srgbClr val="000000"/>
                </a:solidFill>
              </a:rPr>
              <a:t> number of test interactions:</a:t>
            </a:r>
            <a:endParaRPr lang="en-US" b="1" dirty="0">
              <a:solidFill>
                <a:srgbClr val="000000"/>
              </a:soli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710" y="3949536"/>
            <a:ext cx="2921318" cy="2300892"/>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2456" y="1554832"/>
            <a:ext cx="3048344" cy="2403859"/>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0363" y="3940752"/>
            <a:ext cx="2954237" cy="2309676"/>
          </a:xfrm>
          <a:prstGeom prst="rect">
            <a:avLst/>
          </a:prstGeom>
        </p:spPr>
      </p:pic>
      <p:sp>
        <p:nvSpPr>
          <p:cNvPr id="12" name="文本框 11"/>
          <p:cNvSpPr txBox="1"/>
          <p:nvPr/>
        </p:nvSpPr>
        <p:spPr>
          <a:xfrm>
            <a:off x="6273773" y="1840305"/>
            <a:ext cx="2870227" cy="2893100"/>
          </a:xfrm>
          <a:prstGeom prst="rect">
            <a:avLst/>
          </a:prstGeom>
          <a:noFill/>
        </p:spPr>
        <p:txBody>
          <a:bodyPr wrap="square" rtlCol="0">
            <a:spAutoFit/>
          </a:bodyPr>
          <a:lstStyle/>
          <a:p>
            <a:r>
              <a:rPr lang="en-US" sz="2000" dirty="0" smtClean="0">
                <a:solidFill>
                  <a:srgbClr val="000000"/>
                </a:solidFill>
              </a:rPr>
              <a:t>Observations:</a:t>
            </a:r>
          </a:p>
          <a:p>
            <a:r>
              <a:rPr lang="en-US" dirty="0" smtClean="0">
                <a:solidFill>
                  <a:srgbClr val="000000"/>
                </a:solidFill>
              </a:rPr>
              <a:t>1. Our </a:t>
            </a:r>
            <a:r>
              <a:rPr lang="en-US" dirty="0" err="1" smtClean="0">
                <a:solidFill>
                  <a:srgbClr val="000000"/>
                </a:solidFill>
              </a:rPr>
              <a:t>eALS</a:t>
            </a:r>
            <a:r>
              <a:rPr lang="en-US" dirty="0" smtClean="0">
                <a:solidFill>
                  <a:srgbClr val="000000"/>
                </a:solidFill>
              </a:rPr>
              <a:t> consistently outperforms RCD (</a:t>
            </a:r>
            <a:r>
              <a:rPr lang="en-US" altLang="zh-CN" i="1" dirty="0" err="1">
                <a:solidFill>
                  <a:srgbClr val="000000"/>
                </a:solidFill>
              </a:rPr>
              <a:t>Devooght</a:t>
            </a:r>
            <a:r>
              <a:rPr lang="en-US" altLang="zh-CN" i="1" dirty="0">
                <a:solidFill>
                  <a:srgbClr val="000000"/>
                </a:solidFill>
              </a:rPr>
              <a:t> et al, KDD’15</a:t>
            </a:r>
            <a:r>
              <a:rPr lang="en-US" dirty="0" smtClean="0">
                <a:solidFill>
                  <a:srgbClr val="000000"/>
                </a:solidFill>
              </a:rPr>
              <a:t>) and BPR</a:t>
            </a:r>
          </a:p>
          <a:p>
            <a:endParaRPr lang="en-US" dirty="0">
              <a:solidFill>
                <a:srgbClr val="000000"/>
              </a:solidFill>
            </a:endParaRPr>
          </a:p>
          <a:p>
            <a:endParaRPr lang="en-US" dirty="0" smtClean="0">
              <a:solidFill>
                <a:srgbClr val="000000"/>
              </a:solidFill>
            </a:endParaRPr>
          </a:p>
          <a:p>
            <a:r>
              <a:rPr lang="en-US" dirty="0" smtClean="0">
                <a:solidFill>
                  <a:srgbClr val="000000"/>
                </a:solidFill>
              </a:rPr>
              <a:t>2. Performance trend – first decreases (</a:t>
            </a:r>
            <a:r>
              <a:rPr lang="en-US" b="1" dirty="0" smtClean="0">
                <a:solidFill>
                  <a:srgbClr val="000000"/>
                </a:solidFill>
              </a:rPr>
              <a:t>cold-start cases</a:t>
            </a:r>
            <a:r>
              <a:rPr lang="en-US" dirty="0" smtClean="0">
                <a:solidFill>
                  <a:srgbClr val="000000"/>
                </a:solidFill>
              </a:rPr>
              <a:t>), then increases (</a:t>
            </a:r>
            <a:r>
              <a:rPr lang="en-US" b="1" dirty="0" smtClean="0">
                <a:solidFill>
                  <a:srgbClr val="000000"/>
                </a:solidFill>
              </a:rPr>
              <a:t>usefulness of online learning</a:t>
            </a:r>
            <a:r>
              <a:rPr lang="en-US" dirty="0"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13085868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 of Work #1</a:t>
            </a:r>
            <a:endParaRPr kumimoji="1" lang="zh-CN" altLang="en-US"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29</a:t>
            </a:fld>
            <a:endParaRPr lang="en-SG" dirty="0"/>
          </a:p>
        </p:txBody>
      </p:sp>
      <p:sp>
        <p:nvSpPr>
          <p:cNvPr id="5" name="内容占位符 2"/>
          <p:cNvSpPr>
            <a:spLocks noGrp="1"/>
          </p:cNvSpPr>
          <p:nvPr>
            <p:ph idx="1"/>
          </p:nvPr>
        </p:nvSpPr>
        <p:spPr>
          <a:xfrm>
            <a:off x="315144" y="1295400"/>
            <a:ext cx="8524056" cy="5029200"/>
          </a:xfrm>
        </p:spPr>
        <p:txBody>
          <a:bodyPr>
            <a:normAutofit/>
          </a:bodyPr>
          <a:lstStyle/>
          <a:p>
            <a:r>
              <a:rPr lang="en-US" dirty="0" smtClean="0">
                <a:solidFill>
                  <a:srgbClr val="000000"/>
                </a:solidFill>
              </a:rPr>
              <a:t>Matrix Factorization for Implicit Feedback</a:t>
            </a:r>
          </a:p>
          <a:p>
            <a:pPr lvl="1"/>
            <a:r>
              <a:rPr lang="en-US" sz="2000" dirty="0" smtClean="0">
                <a:solidFill>
                  <a:srgbClr val="000000"/>
                </a:solidFill>
              </a:rPr>
              <a:t>Model the full missing data leads to better prediction recall. </a:t>
            </a:r>
          </a:p>
          <a:p>
            <a:pPr lvl="1"/>
            <a:r>
              <a:rPr lang="en-US" sz="2000" dirty="0" smtClean="0">
                <a:solidFill>
                  <a:srgbClr val="000000"/>
                </a:solidFill>
              </a:rPr>
              <a:t>Weight the missing data non-uniformly is more effective.</a:t>
            </a:r>
          </a:p>
          <a:p>
            <a:pPr lvl="1"/>
            <a:r>
              <a:rPr lang="en-US" altLang="zh-CN" sz="2000" dirty="0"/>
              <a:t>Develop an efficient algorithm that supports </a:t>
            </a:r>
            <a:r>
              <a:rPr lang="en-US" altLang="zh-CN" sz="2000" dirty="0" smtClean="0"/>
              <a:t>both fast offline training and online learning.</a:t>
            </a:r>
            <a:endParaRPr lang="en-US" sz="2000" dirty="0" smtClean="0">
              <a:solidFill>
                <a:srgbClr val="000000"/>
              </a:solidFill>
            </a:endParaRPr>
          </a:p>
          <a:p>
            <a:r>
              <a:rPr lang="en-US" dirty="0" smtClean="0">
                <a:solidFill>
                  <a:srgbClr val="000000"/>
                </a:solidFill>
              </a:rPr>
              <a:t>Explore a new way to evaluate recommendation in a more realistic, better manner.</a:t>
            </a:r>
          </a:p>
          <a:p>
            <a:pPr lvl="1"/>
            <a:r>
              <a:rPr lang="en-US" sz="2000" dirty="0" smtClean="0">
                <a:solidFill>
                  <a:srgbClr val="000000"/>
                </a:solidFill>
              </a:rPr>
              <a:t>Simulate the dynamic data stream. </a:t>
            </a:r>
          </a:p>
          <a:p>
            <a:pPr lvl="1"/>
            <a:endParaRPr lang="en-US" sz="2000" dirty="0">
              <a:solidFill>
                <a:srgbClr val="000000"/>
              </a:solidFill>
            </a:endParaRPr>
          </a:p>
          <a:p>
            <a:r>
              <a:rPr lang="en-US" dirty="0" smtClean="0">
                <a:solidFill>
                  <a:srgbClr val="000000"/>
                </a:solidFill>
              </a:rPr>
              <a:t>Our algorithm has been deployed by a startup company (</a:t>
            </a:r>
            <a:r>
              <a:rPr lang="en-US" dirty="0" err="1" smtClean="0">
                <a:solidFill>
                  <a:srgbClr val="000000"/>
                </a:solidFill>
              </a:rPr>
              <a:t>Rechao</a:t>
            </a:r>
            <a:r>
              <a:rPr lang="en-US" dirty="0" smtClean="0">
                <a:solidFill>
                  <a:srgbClr val="000000"/>
                </a:solidFill>
              </a:rPr>
              <a:t> </a:t>
            </a:r>
            <a:r>
              <a:rPr lang="zh-CN" altLang="en-US" dirty="0" smtClean="0">
                <a:solidFill>
                  <a:srgbClr val="000000"/>
                </a:solidFill>
              </a:rPr>
              <a:t>热巢</a:t>
            </a:r>
            <a:r>
              <a:rPr lang="en-US" dirty="0" smtClean="0">
                <a:solidFill>
                  <a:srgbClr val="000000"/>
                </a:solidFill>
              </a:rPr>
              <a:t>) in streaming news recommendation. </a:t>
            </a:r>
            <a:endParaRPr lang="en-US" sz="2000" dirty="0" smtClean="0">
              <a:solidFill>
                <a:srgbClr val="000000"/>
              </a:solidFill>
            </a:endParaRPr>
          </a:p>
        </p:txBody>
      </p:sp>
    </p:spTree>
    <p:extLst>
      <p:ext uri="{BB962C8B-B14F-4D97-AF65-F5344CB8AC3E}">
        <p14:creationId xmlns:p14="http://schemas.microsoft.com/office/powerpoint/2010/main" val="33370866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Value of Recommender System (RS)</a:t>
            </a:r>
            <a:endParaRPr lang="en-US" dirty="0"/>
          </a:p>
        </p:txBody>
      </p:sp>
      <p:sp>
        <p:nvSpPr>
          <p:cNvPr id="3" name="内容占位符 2"/>
          <p:cNvSpPr>
            <a:spLocks noGrp="1"/>
          </p:cNvSpPr>
          <p:nvPr>
            <p:ph idx="1"/>
          </p:nvPr>
        </p:nvSpPr>
        <p:spPr>
          <a:xfrm>
            <a:off x="228600" y="1219200"/>
            <a:ext cx="8229600" cy="4597971"/>
          </a:xfrm>
        </p:spPr>
        <p:txBody>
          <a:bodyPr/>
          <a:lstStyle/>
          <a:p>
            <a:r>
              <a:rPr lang="en-US" dirty="0" smtClean="0"/>
              <a:t>Netflix: 60+% of the movies watched are recommended.</a:t>
            </a:r>
          </a:p>
          <a:p>
            <a:r>
              <a:rPr lang="en-US" dirty="0" smtClean="0"/>
              <a:t>Google News: RS generates 38% more click-through</a:t>
            </a:r>
            <a:endParaRPr lang="en-US" sz="4000" dirty="0"/>
          </a:p>
          <a:p>
            <a:r>
              <a:rPr lang="en-US" dirty="0" smtClean="0"/>
              <a:t>Amazon: 35% sales from recommendations</a:t>
            </a:r>
          </a:p>
          <a:p>
            <a:endParaRPr lang="en-US" dirty="0"/>
          </a:p>
        </p:txBody>
      </p:sp>
      <p:sp>
        <p:nvSpPr>
          <p:cNvPr id="4" name="文本框 3"/>
          <p:cNvSpPr txBox="1"/>
          <p:nvPr/>
        </p:nvSpPr>
        <p:spPr>
          <a:xfrm>
            <a:off x="4096609" y="6478399"/>
            <a:ext cx="3743461" cy="369332"/>
          </a:xfrm>
          <a:prstGeom prst="rect">
            <a:avLst/>
          </a:prstGeom>
          <a:noFill/>
        </p:spPr>
        <p:txBody>
          <a:bodyPr wrap="none" rtlCol="0">
            <a:spAutoFit/>
          </a:bodyPr>
          <a:lstStyle/>
          <a:p>
            <a:r>
              <a:rPr lang="en-US" dirty="0" smtClean="0">
                <a:solidFill>
                  <a:schemeClr val="bg1"/>
                </a:solidFill>
              </a:rPr>
              <a:t>Statistics come from Xavier </a:t>
            </a:r>
            <a:r>
              <a:rPr lang="en-US" dirty="0" err="1" smtClean="0">
                <a:solidFill>
                  <a:schemeClr val="bg1"/>
                </a:solidFill>
              </a:rPr>
              <a:t>Amatriain</a:t>
            </a:r>
            <a:r>
              <a:rPr lang="en-US" dirty="0" smtClean="0">
                <a:solidFill>
                  <a:schemeClr val="bg1"/>
                </a:solidFill>
              </a:rPr>
              <a:t> </a:t>
            </a:r>
            <a:endParaRPr lang="en-US" dirty="0">
              <a:solidFill>
                <a:schemeClr val="bg1"/>
              </a:solidFill>
            </a:endParaRPr>
          </a:p>
        </p:txBody>
      </p:sp>
      <p:grpSp>
        <p:nvGrpSpPr>
          <p:cNvPr id="9" name="组合 8"/>
          <p:cNvGrpSpPr/>
          <p:nvPr/>
        </p:nvGrpSpPr>
        <p:grpSpPr>
          <a:xfrm>
            <a:off x="3654276" y="2575974"/>
            <a:ext cx="4469081" cy="3579049"/>
            <a:chOff x="457200" y="2590800"/>
            <a:chExt cx="4469081" cy="357904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062251"/>
              <a:ext cx="4469081" cy="210759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 y="2590800"/>
              <a:ext cx="3048000" cy="1351317"/>
            </a:xfrm>
            <a:prstGeom prst="rect">
              <a:avLst/>
            </a:prstGeom>
          </p:spPr>
        </p:pic>
      </p:grpSp>
      <p:grpSp>
        <p:nvGrpSpPr>
          <p:cNvPr id="10" name="组合 9"/>
          <p:cNvGrpSpPr/>
          <p:nvPr/>
        </p:nvGrpSpPr>
        <p:grpSpPr>
          <a:xfrm>
            <a:off x="207225" y="2573826"/>
            <a:ext cx="3112208" cy="4273905"/>
            <a:chOff x="5466416" y="2133600"/>
            <a:chExt cx="3112208" cy="4273905"/>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2133600"/>
              <a:ext cx="2330224" cy="90667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416" y="3170809"/>
              <a:ext cx="3112208" cy="3236696"/>
            </a:xfrm>
            <a:prstGeom prst="rect">
              <a:avLst/>
            </a:prstGeom>
          </p:spPr>
        </p:pic>
      </p:grpSp>
      <p:sp>
        <p:nvSpPr>
          <p:cNvPr id="11" name="灯片编号占位符 10"/>
          <p:cNvSpPr>
            <a:spLocks noGrp="1"/>
          </p:cNvSpPr>
          <p:nvPr>
            <p:ph type="sldNum" sz="quarter" idx="12"/>
          </p:nvPr>
        </p:nvSpPr>
        <p:spPr/>
        <p:txBody>
          <a:bodyPr/>
          <a:lstStyle/>
          <a:p>
            <a:fld id="{7D75B9EA-579D-4E82-A1B2-247215221A92}" type="slidenum">
              <a:rPr lang="en-SG" smtClean="0"/>
              <a:pPr/>
              <a:t>3</a:t>
            </a:fld>
            <a:endParaRPr lang="en-SG" dirty="0"/>
          </a:p>
        </p:txBody>
      </p:sp>
    </p:spTree>
    <p:extLst>
      <p:ext uri="{BB962C8B-B14F-4D97-AF65-F5344CB8AC3E}">
        <p14:creationId xmlns:p14="http://schemas.microsoft.com/office/powerpoint/2010/main" val="3230672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dirty="0" smtClean="0">
                <a:solidFill>
                  <a:schemeClr val="bg1">
                    <a:lumMod val="65000"/>
                  </a:schemeClr>
                </a:solidFill>
              </a:rPr>
              <a:t>Background</a:t>
            </a:r>
          </a:p>
          <a:p>
            <a:r>
              <a:rPr kumimoji="1" lang="en-US" altLang="zh-CN" dirty="0" smtClean="0">
                <a:solidFill>
                  <a:schemeClr val="bg1">
                    <a:lumMod val="65000"/>
                  </a:schemeClr>
                </a:solidFill>
              </a:rPr>
              <a:t>Work #1 (shallow model): </a:t>
            </a:r>
          </a:p>
          <a:p>
            <a:pPr lvl="1"/>
            <a:r>
              <a:rPr kumimoji="1" lang="en-US" altLang="zh-CN" dirty="0" smtClean="0">
                <a:solidFill>
                  <a:schemeClr val="bg1">
                    <a:lumMod val="65000"/>
                  </a:schemeClr>
                </a:solidFill>
              </a:rPr>
              <a:t>He et al. SIGIR 2016: </a:t>
            </a:r>
            <a:r>
              <a:rPr kumimoji="1" lang="en-US" altLang="zh-CN" i="1" dirty="0" smtClean="0">
                <a:solidFill>
                  <a:schemeClr val="bg1">
                    <a:lumMod val="65000"/>
                  </a:schemeClr>
                </a:solidFill>
              </a:rPr>
              <a:t>Fast Matrix Factorization for Online Recommendation with Implicit Feedback</a:t>
            </a:r>
          </a:p>
          <a:p>
            <a:r>
              <a:rPr kumimoji="1" lang="en-US" altLang="zh-CN" dirty="0" smtClean="0"/>
              <a:t>Work #2 (deep model):</a:t>
            </a:r>
          </a:p>
          <a:p>
            <a:pPr lvl="1"/>
            <a:r>
              <a:rPr kumimoji="1" lang="en-US" altLang="zh-CN" dirty="0"/>
              <a:t>He et al</a:t>
            </a:r>
            <a:r>
              <a:rPr kumimoji="1" lang="en-US" altLang="zh-CN" dirty="0" smtClean="0"/>
              <a:t>. WWW 2017. </a:t>
            </a:r>
            <a:r>
              <a:rPr kumimoji="1" lang="en-US" altLang="zh-CN" i="1" dirty="0"/>
              <a:t>Neural Collaborative </a:t>
            </a:r>
            <a:r>
              <a:rPr kumimoji="1" lang="en-US" altLang="zh-CN" i="1" dirty="0" smtClean="0"/>
              <a:t>Filtering</a:t>
            </a:r>
            <a:r>
              <a:rPr kumimoji="1" lang="en-US" altLang="zh-CN" dirty="0"/>
              <a:t>	</a:t>
            </a:r>
            <a:r>
              <a:rPr kumimoji="1" lang="en-US" altLang="zh-CN" dirty="0">
                <a:hlinkClick r:id="rId2"/>
              </a:rPr>
              <a:t>http://www.comp.nus.edu.sg/~xiangnan/papers/ncf.pdf</a:t>
            </a:r>
            <a:r>
              <a:rPr kumimoji="1" lang="en-US" altLang="zh-CN" dirty="0"/>
              <a:t>)</a:t>
            </a:r>
          </a:p>
          <a:p>
            <a:pPr lvl="1"/>
            <a:r>
              <a:rPr kumimoji="1" lang="en-US" altLang="zh-CN" dirty="0" smtClean="0"/>
              <a:t>Motivation</a:t>
            </a:r>
          </a:p>
          <a:p>
            <a:pPr lvl="1"/>
            <a:r>
              <a:rPr kumimoji="1" lang="en-US" altLang="zh-CN" dirty="0" smtClean="0"/>
              <a:t>Method</a:t>
            </a:r>
          </a:p>
          <a:p>
            <a:pPr lvl="1"/>
            <a:r>
              <a:rPr kumimoji="1" lang="en-US" altLang="zh-CN" dirty="0" smtClean="0"/>
              <a:t>Experiments</a:t>
            </a:r>
          </a:p>
        </p:txBody>
      </p:sp>
      <p:sp>
        <p:nvSpPr>
          <p:cNvPr id="4" name="幻灯片编号占位符 3"/>
          <p:cNvSpPr>
            <a:spLocks noGrp="1"/>
          </p:cNvSpPr>
          <p:nvPr>
            <p:ph type="sldNum" sz="quarter" idx="12"/>
          </p:nvPr>
        </p:nvSpPr>
        <p:spPr/>
        <p:txBody>
          <a:bodyPr/>
          <a:lstStyle/>
          <a:p>
            <a:fld id="{7D75B9EA-579D-4E82-A1B2-247215221A92}" type="slidenum">
              <a:rPr lang="en-SG" smtClean="0"/>
              <a:pPr/>
              <a:t>30</a:t>
            </a:fld>
            <a:endParaRPr lang="en-SG" dirty="0"/>
          </a:p>
        </p:txBody>
      </p:sp>
    </p:spTree>
    <p:extLst>
      <p:ext uri="{BB962C8B-B14F-4D97-AF65-F5344CB8AC3E}">
        <p14:creationId xmlns:p14="http://schemas.microsoft.com/office/powerpoint/2010/main" val="2835485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6843464" cy="1152128"/>
          </a:xfrm>
        </p:spPr>
        <p:txBody>
          <a:bodyPr>
            <a:normAutofit/>
          </a:bodyPr>
          <a:lstStyle/>
          <a:p>
            <a:r>
              <a:rPr lang="en-US" dirty="0" smtClean="0"/>
              <a:t>Limitation of Matrix Factorization</a:t>
            </a:r>
            <a:endParaRPr lang="en-US" dirty="0"/>
          </a:p>
        </p:txBody>
      </p:sp>
      <p:sp>
        <p:nvSpPr>
          <p:cNvPr id="3" name="内容占位符 2"/>
          <p:cNvSpPr>
            <a:spLocks noGrp="1"/>
          </p:cNvSpPr>
          <p:nvPr>
            <p:ph idx="1"/>
          </p:nvPr>
        </p:nvSpPr>
        <p:spPr>
          <a:xfrm>
            <a:off x="457200" y="1574229"/>
            <a:ext cx="8229600" cy="4597971"/>
          </a:xfrm>
        </p:spPr>
        <p:txBody>
          <a:bodyPr/>
          <a:lstStyle/>
          <a:p>
            <a:r>
              <a:rPr lang="en-US" dirty="0" smtClean="0"/>
              <a:t>The </a:t>
            </a:r>
            <a:r>
              <a:rPr lang="en-US" dirty="0"/>
              <a:t>simple choice of </a:t>
            </a:r>
            <a:r>
              <a:rPr lang="en-US" dirty="0">
                <a:solidFill>
                  <a:srgbClr val="FF0000"/>
                </a:solidFill>
              </a:rPr>
              <a:t>inner product </a:t>
            </a:r>
            <a:r>
              <a:rPr lang="en-US" dirty="0"/>
              <a:t>function can limit </a:t>
            </a:r>
            <a:r>
              <a:rPr lang="en-US" dirty="0" smtClean="0"/>
              <a:t>the </a:t>
            </a:r>
            <a:r>
              <a:rPr lang="en-US" b="1" i="1" dirty="0" smtClean="0"/>
              <a:t>expressiveness</a:t>
            </a:r>
            <a:r>
              <a:rPr lang="en-US" dirty="0" smtClean="0"/>
              <a:t> of a MF model. </a:t>
            </a:r>
          </a:p>
          <a:p>
            <a:endParaRPr lang="en-US" dirty="0"/>
          </a:p>
          <a:p>
            <a:r>
              <a:rPr lang="en-US" dirty="0" smtClean="0"/>
              <a:t>Example: </a:t>
            </a:r>
            <a:endParaRPr lang="en-US" dirty="0"/>
          </a:p>
          <a:p>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31</a:t>
            </a:fld>
            <a:endParaRPr lang="en-SG"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362200"/>
            <a:ext cx="3581400" cy="463209"/>
          </a:xfrm>
          <a:prstGeom prst="rect">
            <a:avLst/>
          </a:prstGeom>
        </p:spPr>
      </p:pic>
      <p:sp>
        <p:nvSpPr>
          <p:cNvPr id="6" name="文本框 5"/>
          <p:cNvSpPr txBox="1"/>
          <p:nvPr/>
        </p:nvSpPr>
        <p:spPr>
          <a:xfrm>
            <a:off x="5584335" y="2419290"/>
            <a:ext cx="3254865" cy="400110"/>
          </a:xfrm>
          <a:prstGeom prst="rect">
            <a:avLst/>
          </a:prstGeom>
          <a:noFill/>
        </p:spPr>
        <p:txBody>
          <a:bodyPr wrap="none" rtlCol="0">
            <a:spAutoFit/>
          </a:bodyPr>
          <a:lstStyle/>
          <a:p>
            <a:r>
              <a:rPr lang="en-US" sz="2000" dirty="0" smtClean="0"/>
              <a:t>(E.g., assuming a unit length)</a:t>
            </a:r>
            <a:endParaRPr lang="en-US" sz="2000"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3485080"/>
            <a:ext cx="2105010" cy="637471"/>
          </a:xfrm>
          <a:prstGeom prst="rect">
            <a:avLst/>
          </a:prstGeom>
        </p:spPr>
      </p:pic>
      <p:cxnSp>
        <p:nvCxnSpPr>
          <p:cNvPr id="9" name="直接箭头连接符 8"/>
          <p:cNvCxnSpPr/>
          <p:nvPr/>
        </p:nvCxnSpPr>
        <p:spPr>
          <a:xfrm flipV="1">
            <a:off x="6296867" y="3352800"/>
            <a:ext cx="708420" cy="1135926"/>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4172391"/>
            <a:ext cx="2105010" cy="399609"/>
          </a:xfrm>
          <a:prstGeom prst="rect">
            <a:avLst/>
          </a:prstGeom>
        </p:spPr>
      </p:pic>
      <p:sp>
        <p:nvSpPr>
          <p:cNvPr id="12" name="文本框 11"/>
          <p:cNvSpPr txBox="1"/>
          <p:nvPr/>
        </p:nvSpPr>
        <p:spPr>
          <a:xfrm>
            <a:off x="3636958" y="3781138"/>
            <a:ext cx="1773242" cy="369332"/>
          </a:xfrm>
          <a:prstGeom prst="rect">
            <a:avLst/>
          </a:prstGeom>
          <a:noFill/>
        </p:spPr>
        <p:txBody>
          <a:bodyPr wrap="none" rtlCol="0">
            <a:spAutoFit/>
          </a:bodyPr>
          <a:lstStyle/>
          <a:p>
            <a:r>
              <a:rPr lang="en-US" b="1" dirty="0" err="1" smtClean="0"/>
              <a:t>sim</a:t>
            </a:r>
            <a:r>
              <a:rPr lang="en-US" b="1" dirty="0" smtClean="0"/>
              <a:t>(u1, u2) = 0.5</a:t>
            </a:r>
            <a:endParaRPr lang="en-US" b="1" dirty="0"/>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6702" y="4625634"/>
            <a:ext cx="2107508" cy="403566"/>
          </a:xfrm>
          <a:prstGeom prst="rect">
            <a:avLst/>
          </a:prstGeom>
        </p:spPr>
      </p:pic>
      <p:sp>
        <p:nvSpPr>
          <p:cNvPr id="14" name="文本框 13"/>
          <p:cNvSpPr txBox="1"/>
          <p:nvPr/>
        </p:nvSpPr>
        <p:spPr>
          <a:xfrm>
            <a:off x="3636958" y="4267200"/>
            <a:ext cx="1890261" cy="646331"/>
          </a:xfrm>
          <a:prstGeom prst="rect">
            <a:avLst/>
          </a:prstGeom>
          <a:noFill/>
        </p:spPr>
        <p:txBody>
          <a:bodyPr wrap="none" rtlCol="0">
            <a:spAutoFit/>
          </a:bodyPr>
          <a:lstStyle/>
          <a:p>
            <a:r>
              <a:rPr lang="en-US" b="1" dirty="0" err="1" smtClean="0"/>
              <a:t>sim</a:t>
            </a:r>
            <a:r>
              <a:rPr lang="en-US" b="1" dirty="0" smtClean="0"/>
              <a:t>(u3, u1) = 0.4</a:t>
            </a:r>
          </a:p>
          <a:p>
            <a:r>
              <a:rPr lang="en-US" b="1" dirty="0" err="1" smtClean="0"/>
              <a:t>sim</a:t>
            </a:r>
            <a:r>
              <a:rPr lang="en-US" b="1" dirty="0" smtClean="0"/>
              <a:t>(u3, u2) = 0.66</a:t>
            </a:r>
            <a:endParaRPr lang="en-US" b="1" dirty="0"/>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800" y="5082834"/>
            <a:ext cx="2365475" cy="527321"/>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8123" y="6304462"/>
            <a:ext cx="1880891" cy="495711"/>
          </a:xfrm>
          <a:prstGeom prst="rect">
            <a:avLst/>
          </a:prstGeom>
        </p:spPr>
      </p:pic>
      <p:sp>
        <p:nvSpPr>
          <p:cNvPr id="18" name="文本框 17"/>
          <p:cNvSpPr txBox="1"/>
          <p:nvPr/>
        </p:nvSpPr>
        <p:spPr>
          <a:xfrm>
            <a:off x="4381335" y="6405661"/>
            <a:ext cx="1905330" cy="369332"/>
          </a:xfrm>
          <a:prstGeom prst="rect">
            <a:avLst/>
          </a:prstGeom>
          <a:noFill/>
        </p:spPr>
        <p:txBody>
          <a:bodyPr wrap="none" rtlCol="0">
            <a:spAutoFit/>
          </a:bodyPr>
          <a:lstStyle/>
          <a:p>
            <a:r>
              <a:rPr lang="en-US" b="1" dirty="0" err="1" smtClean="0">
                <a:solidFill>
                  <a:schemeClr val="bg1"/>
                </a:solidFill>
              </a:rPr>
              <a:t>Jaccard</a:t>
            </a:r>
            <a:r>
              <a:rPr lang="en-US" b="1" dirty="0" smtClean="0">
                <a:solidFill>
                  <a:schemeClr val="bg1"/>
                </a:solidFill>
              </a:rPr>
              <a:t> Similarity:</a:t>
            </a:r>
            <a:endParaRPr lang="en-US" b="1" dirty="0">
              <a:solidFill>
                <a:schemeClr val="bg1"/>
              </a:solidFill>
            </a:endParaRPr>
          </a:p>
        </p:txBody>
      </p:sp>
      <p:cxnSp>
        <p:nvCxnSpPr>
          <p:cNvPr id="19" name="直接箭头连接符 18"/>
          <p:cNvCxnSpPr/>
          <p:nvPr/>
        </p:nvCxnSpPr>
        <p:spPr>
          <a:xfrm flipV="1">
            <a:off x="6314374" y="4267200"/>
            <a:ext cx="1381826" cy="199582"/>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a:off x="6302499" y="4474465"/>
            <a:ext cx="1381826" cy="303735"/>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6993412" y="3043291"/>
            <a:ext cx="452368" cy="400110"/>
          </a:xfrm>
          <a:prstGeom prst="rect">
            <a:avLst/>
          </a:prstGeom>
          <a:noFill/>
        </p:spPr>
        <p:txBody>
          <a:bodyPr wrap="none" rtlCol="0">
            <a:spAutoFit/>
          </a:bodyPr>
          <a:lstStyle/>
          <a:p>
            <a:r>
              <a:rPr lang="en-US" sz="2000" b="1" dirty="0" smtClean="0"/>
              <a:t>u1</a:t>
            </a:r>
            <a:endParaRPr lang="en-US" b="1" dirty="0"/>
          </a:p>
        </p:txBody>
      </p:sp>
      <p:sp>
        <p:nvSpPr>
          <p:cNvPr id="24" name="文本框 23"/>
          <p:cNvSpPr txBox="1"/>
          <p:nvPr/>
        </p:nvSpPr>
        <p:spPr>
          <a:xfrm>
            <a:off x="7716646" y="3972336"/>
            <a:ext cx="452368" cy="400110"/>
          </a:xfrm>
          <a:prstGeom prst="rect">
            <a:avLst/>
          </a:prstGeom>
          <a:noFill/>
        </p:spPr>
        <p:txBody>
          <a:bodyPr wrap="none" rtlCol="0">
            <a:spAutoFit/>
          </a:bodyPr>
          <a:lstStyle/>
          <a:p>
            <a:r>
              <a:rPr lang="en-US" sz="2000" b="1" dirty="0" smtClean="0"/>
              <a:t>u2</a:t>
            </a:r>
            <a:endParaRPr lang="en-US" b="1" dirty="0"/>
          </a:p>
        </p:txBody>
      </p:sp>
      <p:sp>
        <p:nvSpPr>
          <p:cNvPr id="25" name="文本框 24"/>
          <p:cNvSpPr txBox="1"/>
          <p:nvPr/>
        </p:nvSpPr>
        <p:spPr>
          <a:xfrm>
            <a:off x="7716646" y="4560859"/>
            <a:ext cx="452368" cy="400110"/>
          </a:xfrm>
          <a:prstGeom prst="rect">
            <a:avLst/>
          </a:prstGeom>
          <a:noFill/>
        </p:spPr>
        <p:txBody>
          <a:bodyPr wrap="none" rtlCol="0">
            <a:spAutoFit/>
          </a:bodyPr>
          <a:lstStyle/>
          <a:p>
            <a:r>
              <a:rPr lang="en-US" sz="2000" b="1" dirty="0" smtClean="0"/>
              <a:t>u3</a:t>
            </a:r>
            <a:endParaRPr lang="en-US" b="1" dirty="0"/>
          </a:p>
        </p:txBody>
      </p:sp>
      <p:sp>
        <p:nvSpPr>
          <p:cNvPr id="26" name="文本框 25"/>
          <p:cNvSpPr txBox="1"/>
          <p:nvPr/>
        </p:nvSpPr>
        <p:spPr>
          <a:xfrm>
            <a:off x="3651766" y="5020270"/>
            <a:ext cx="2509020" cy="923330"/>
          </a:xfrm>
          <a:prstGeom prst="rect">
            <a:avLst/>
          </a:prstGeom>
          <a:noFill/>
        </p:spPr>
        <p:txBody>
          <a:bodyPr wrap="none" rtlCol="0">
            <a:spAutoFit/>
          </a:bodyPr>
          <a:lstStyle/>
          <a:p>
            <a:r>
              <a:rPr lang="en-US" b="1" dirty="0" err="1" smtClean="0">
                <a:solidFill>
                  <a:srgbClr val="0070C0"/>
                </a:solidFill>
              </a:rPr>
              <a:t>sim</a:t>
            </a:r>
            <a:r>
              <a:rPr lang="en-US" b="1" dirty="0" smtClean="0">
                <a:solidFill>
                  <a:srgbClr val="0070C0"/>
                </a:solidFill>
              </a:rPr>
              <a:t>(u4, u1) = 0.6   *****</a:t>
            </a:r>
          </a:p>
          <a:p>
            <a:r>
              <a:rPr lang="en-US" b="1" dirty="0" err="1" smtClean="0">
                <a:solidFill>
                  <a:srgbClr val="0070C0"/>
                </a:solidFill>
              </a:rPr>
              <a:t>sim</a:t>
            </a:r>
            <a:r>
              <a:rPr lang="en-US" b="1" dirty="0" smtClean="0">
                <a:solidFill>
                  <a:srgbClr val="0070C0"/>
                </a:solidFill>
              </a:rPr>
              <a:t>(u4, u2) = 0.2       *</a:t>
            </a:r>
          </a:p>
          <a:p>
            <a:r>
              <a:rPr lang="en-US" b="1" dirty="0" err="1" smtClean="0">
                <a:solidFill>
                  <a:srgbClr val="0070C0"/>
                </a:solidFill>
              </a:rPr>
              <a:t>sim</a:t>
            </a:r>
            <a:r>
              <a:rPr lang="en-US" b="1" dirty="0" smtClean="0">
                <a:solidFill>
                  <a:srgbClr val="0070C0"/>
                </a:solidFill>
              </a:rPr>
              <a:t>(u4, u3) = 0.4     ***</a:t>
            </a:r>
            <a:endParaRPr lang="en-US" b="1" dirty="0">
              <a:solidFill>
                <a:srgbClr val="0070C0"/>
              </a:solidFill>
            </a:endParaRPr>
          </a:p>
        </p:txBody>
      </p:sp>
      <p:cxnSp>
        <p:nvCxnSpPr>
          <p:cNvPr id="27" name="直接箭头连接符 26"/>
          <p:cNvCxnSpPr/>
          <p:nvPr/>
        </p:nvCxnSpPr>
        <p:spPr>
          <a:xfrm flipV="1">
            <a:off x="6295022" y="3220538"/>
            <a:ext cx="206277" cy="1267660"/>
          </a:xfrm>
          <a:prstGeom prst="straightConnector1">
            <a:avLst/>
          </a:prstGeom>
          <a:ln w="19050">
            <a:solidFill>
              <a:srgbClr val="245794"/>
            </a:solidFill>
            <a:prstDash val="dash"/>
            <a:headEnd w="lg" len="lg"/>
            <a:tailEnd type="triangle" w="lg" len="lg"/>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5826113" y="2772144"/>
            <a:ext cx="1340432" cy="400110"/>
          </a:xfrm>
          <a:prstGeom prst="rect">
            <a:avLst/>
          </a:prstGeom>
          <a:noFill/>
        </p:spPr>
        <p:txBody>
          <a:bodyPr wrap="none" rtlCol="0">
            <a:spAutoFit/>
          </a:bodyPr>
          <a:lstStyle/>
          <a:p>
            <a:r>
              <a:rPr lang="en-US" altLang="zh-CN" sz="2000" dirty="0" smtClean="0">
                <a:solidFill>
                  <a:srgbClr val="FF0000"/>
                </a:solidFill>
              </a:rPr>
              <a:t>S</a:t>
            </a:r>
            <a:r>
              <a:rPr lang="en-US" altLang="zh-CN" sz="2000" baseline="-25000" dirty="0" smtClean="0">
                <a:solidFill>
                  <a:srgbClr val="FF0000"/>
                </a:solidFill>
              </a:rPr>
              <a:t>42</a:t>
            </a:r>
            <a:r>
              <a:rPr lang="en-US" altLang="zh-CN" sz="2000" dirty="0" smtClean="0">
                <a:solidFill>
                  <a:srgbClr val="FF0000"/>
                </a:solidFill>
              </a:rPr>
              <a:t> &gt; S</a:t>
            </a:r>
            <a:r>
              <a:rPr lang="en-US" altLang="zh-CN" sz="2000" baseline="-25000" dirty="0" smtClean="0">
                <a:solidFill>
                  <a:srgbClr val="FF0000"/>
                </a:solidFill>
              </a:rPr>
              <a:t>43 </a:t>
            </a:r>
            <a:r>
              <a:rPr lang="en-US" altLang="zh-CN" sz="2000" dirty="0" smtClean="0">
                <a:solidFill>
                  <a:srgbClr val="FF0000"/>
                </a:solidFill>
              </a:rPr>
              <a:t>(X)</a:t>
            </a:r>
            <a:endParaRPr lang="en-US" sz="2000" baseline="-25000" dirty="0">
              <a:solidFill>
                <a:srgbClr val="FF0000"/>
              </a:solidFill>
            </a:endParaRPr>
          </a:p>
        </p:txBody>
      </p:sp>
      <p:cxnSp>
        <p:nvCxnSpPr>
          <p:cNvPr id="32" name="直接箭头连接符 31"/>
          <p:cNvCxnSpPr/>
          <p:nvPr/>
        </p:nvCxnSpPr>
        <p:spPr>
          <a:xfrm flipV="1">
            <a:off x="6314374" y="3664461"/>
            <a:ext cx="1181990" cy="802321"/>
          </a:xfrm>
          <a:prstGeom prst="straightConnector1">
            <a:avLst/>
          </a:prstGeom>
          <a:ln w="19050">
            <a:solidFill>
              <a:srgbClr val="245794"/>
            </a:solidFill>
            <a:prstDash val="dash"/>
            <a:headEnd w="lg" len="lg"/>
            <a:tailEnd type="triangle" w="lg" len="lg"/>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526312" y="3381028"/>
            <a:ext cx="1340432" cy="400110"/>
          </a:xfrm>
          <a:prstGeom prst="rect">
            <a:avLst/>
          </a:prstGeom>
          <a:noFill/>
        </p:spPr>
        <p:txBody>
          <a:bodyPr wrap="none" rtlCol="0">
            <a:spAutoFit/>
          </a:bodyPr>
          <a:lstStyle/>
          <a:p>
            <a:r>
              <a:rPr lang="en-US" altLang="zh-CN" sz="2000" dirty="0" smtClean="0">
                <a:solidFill>
                  <a:srgbClr val="FF0000"/>
                </a:solidFill>
              </a:rPr>
              <a:t>S</a:t>
            </a:r>
            <a:r>
              <a:rPr lang="en-US" altLang="zh-CN" sz="2000" baseline="-25000" dirty="0" smtClean="0">
                <a:solidFill>
                  <a:srgbClr val="FF0000"/>
                </a:solidFill>
              </a:rPr>
              <a:t>42</a:t>
            </a:r>
            <a:r>
              <a:rPr lang="en-US" altLang="zh-CN" sz="2000" dirty="0" smtClean="0">
                <a:solidFill>
                  <a:srgbClr val="FF0000"/>
                </a:solidFill>
              </a:rPr>
              <a:t> &gt; S</a:t>
            </a:r>
            <a:r>
              <a:rPr lang="en-US" altLang="zh-CN" sz="2000" baseline="-25000" dirty="0" smtClean="0">
                <a:solidFill>
                  <a:srgbClr val="FF0000"/>
                </a:solidFill>
              </a:rPr>
              <a:t>43 </a:t>
            </a:r>
            <a:r>
              <a:rPr lang="en-US" altLang="zh-CN" sz="2000" dirty="0" smtClean="0">
                <a:solidFill>
                  <a:srgbClr val="FF0000"/>
                </a:solidFill>
              </a:rPr>
              <a:t>(X)</a:t>
            </a:r>
            <a:endParaRPr lang="en-US" sz="2000" baseline="-25000" dirty="0">
              <a:solidFill>
                <a:srgbClr val="FF0000"/>
              </a:solidFill>
            </a:endParaRPr>
          </a:p>
        </p:txBody>
      </p:sp>
    </p:spTree>
    <p:extLst>
      <p:ext uri="{BB962C8B-B14F-4D97-AF65-F5344CB8AC3E}">
        <p14:creationId xmlns:p14="http://schemas.microsoft.com/office/powerpoint/2010/main" val="21203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3" grpId="0"/>
      <p:bldP spid="24" grpId="0"/>
      <p:bldP spid="25" grpId="0"/>
      <p:bldP spid="26" grpId="0"/>
      <p:bldP spid="31"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6843464" cy="1152128"/>
          </a:xfrm>
        </p:spPr>
        <p:txBody>
          <a:bodyPr>
            <a:normAutofit/>
          </a:bodyPr>
          <a:lstStyle/>
          <a:p>
            <a:r>
              <a:rPr lang="en-US" dirty="0" smtClean="0"/>
              <a:t>Limitation of Matrix Factorization</a:t>
            </a:r>
            <a:endParaRPr lang="en-US" dirty="0"/>
          </a:p>
        </p:txBody>
      </p:sp>
      <p:sp>
        <p:nvSpPr>
          <p:cNvPr id="3" name="内容占位符 2"/>
          <p:cNvSpPr>
            <a:spLocks noGrp="1"/>
          </p:cNvSpPr>
          <p:nvPr>
            <p:ph idx="1"/>
          </p:nvPr>
        </p:nvSpPr>
        <p:spPr>
          <a:xfrm>
            <a:off x="457200" y="1574229"/>
            <a:ext cx="8229600" cy="4597971"/>
          </a:xfrm>
        </p:spPr>
        <p:txBody>
          <a:bodyPr/>
          <a:lstStyle/>
          <a:p>
            <a:r>
              <a:rPr lang="en-US" dirty="0" smtClean="0"/>
              <a:t>The </a:t>
            </a:r>
            <a:r>
              <a:rPr lang="en-US" dirty="0"/>
              <a:t>simple choice of </a:t>
            </a:r>
            <a:r>
              <a:rPr lang="en-US" dirty="0">
                <a:solidFill>
                  <a:srgbClr val="FF0000"/>
                </a:solidFill>
              </a:rPr>
              <a:t>inner product </a:t>
            </a:r>
            <a:r>
              <a:rPr lang="en-US" dirty="0"/>
              <a:t>function can limit </a:t>
            </a:r>
            <a:r>
              <a:rPr lang="en-US" dirty="0" smtClean="0"/>
              <a:t>the </a:t>
            </a:r>
            <a:r>
              <a:rPr lang="en-US" b="1" i="1" dirty="0" smtClean="0"/>
              <a:t>expressiveness</a:t>
            </a:r>
            <a:r>
              <a:rPr lang="en-US" dirty="0" smtClean="0"/>
              <a:t> of a MF model. </a:t>
            </a:r>
          </a:p>
          <a:p>
            <a:endParaRPr lang="en-US" dirty="0"/>
          </a:p>
          <a:p>
            <a:r>
              <a:rPr lang="en-US" dirty="0" smtClean="0"/>
              <a:t>Example: </a:t>
            </a:r>
            <a:endParaRPr lang="en-US" dirty="0"/>
          </a:p>
          <a:p>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32</a:t>
            </a:fld>
            <a:endParaRPr lang="en-SG"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362200"/>
            <a:ext cx="3581400" cy="463209"/>
          </a:xfrm>
          <a:prstGeom prst="rect">
            <a:avLst/>
          </a:prstGeom>
        </p:spPr>
      </p:pic>
      <p:sp>
        <p:nvSpPr>
          <p:cNvPr id="6" name="文本框 5"/>
          <p:cNvSpPr txBox="1"/>
          <p:nvPr/>
        </p:nvSpPr>
        <p:spPr>
          <a:xfrm>
            <a:off x="5584335" y="2419290"/>
            <a:ext cx="3254865" cy="400110"/>
          </a:xfrm>
          <a:prstGeom prst="rect">
            <a:avLst/>
          </a:prstGeom>
          <a:noFill/>
        </p:spPr>
        <p:txBody>
          <a:bodyPr wrap="none" rtlCol="0">
            <a:spAutoFit/>
          </a:bodyPr>
          <a:lstStyle/>
          <a:p>
            <a:r>
              <a:rPr lang="en-US" sz="2000" dirty="0" smtClean="0"/>
              <a:t>(E.g., assuming a unit length)</a:t>
            </a:r>
            <a:endParaRPr lang="en-US" sz="2000"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3485080"/>
            <a:ext cx="2105010" cy="637471"/>
          </a:xfrm>
          <a:prstGeom prst="rect">
            <a:avLst/>
          </a:prstGeom>
        </p:spPr>
      </p:pic>
      <p:cxnSp>
        <p:nvCxnSpPr>
          <p:cNvPr id="9" name="直接箭头连接符 8"/>
          <p:cNvCxnSpPr/>
          <p:nvPr/>
        </p:nvCxnSpPr>
        <p:spPr>
          <a:xfrm flipV="1">
            <a:off x="6296867" y="3352800"/>
            <a:ext cx="708420" cy="1135926"/>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4172391"/>
            <a:ext cx="2105010" cy="399609"/>
          </a:xfrm>
          <a:prstGeom prst="rect">
            <a:avLst/>
          </a:prstGeom>
        </p:spPr>
      </p:pic>
      <p:sp>
        <p:nvSpPr>
          <p:cNvPr id="12" name="文本框 11"/>
          <p:cNvSpPr txBox="1"/>
          <p:nvPr/>
        </p:nvSpPr>
        <p:spPr>
          <a:xfrm>
            <a:off x="3636958" y="3781138"/>
            <a:ext cx="1773242" cy="369332"/>
          </a:xfrm>
          <a:prstGeom prst="rect">
            <a:avLst/>
          </a:prstGeom>
          <a:noFill/>
        </p:spPr>
        <p:txBody>
          <a:bodyPr wrap="none" rtlCol="0">
            <a:spAutoFit/>
          </a:bodyPr>
          <a:lstStyle/>
          <a:p>
            <a:r>
              <a:rPr lang="en-US" b="1" dirty="0" err="1" smtClean="0"/>
              <a:t>sim</a:t>
            </a:r>
            <a:r>
              <a:rPr lang="en-US" b="1" dirty="0" smtClean="0"/>
              <a:t>(u1, u2) = 0.5</a:t>
            </a:r>
            <a:endParaRPr lang="en-US" b="1" dirty="0"/>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6702" y="4625634"/>
            <a:ext cx="2107508" cy="403566"/>
          </a:xfrm>
          <a:prstGeom prst="rect">
            <a:avLst/>
          </a:prstGeom>
        </p:spPr>
      </p:pic>
      <p:sp>
        <p:nvSpPr>
          <p:cNvPr id="14" name="文本框 13"/>
          <p:cNvSpPr txBox="1"/>
          <p:nvPr/>
        </p:nvSpPr>
        <p:spPr>
          <a:xfrm>
            <a:off x="3636958" y="4267200"/>
            <a:ext cx="1890261" cy="646331"/>
          </a:xfrm>
          <a:prstGeom prst="rect">
            <a:avLst/>
          </a:prstGeom>
          <a:noFill/>
        </p:spPr>
        <p:txBody>
          <a:bodyPr wrap="none" rtlCol="0">
            <a:spAutoFit/>
          </a:bodyPr>
          <a:lstStyle/>
          <a:p>
            <a:r>
              <a:rPr lang="en-US" b="1" dirty="0" err="1" smtClean="0"/>
              <a:t>sim</a:t>
            </a:r>
            <a:r>
              <a:rPr lang="en-US" b="1" dirty="0" smtClean="0"/>
              <a:t>(u3, u1) = 0.4</a:t>
            </a:r>
          </a:p>
          <a:p>
            <a:r>
              <a:rPr lang="en-US" b="1" dirty="0" err="1" smtClean="0"/>
              <a:t>sim</a:t>
            </a:r>
            <a:r>
              <a:rPr lang="en-US" b="1" dirty="0" smtClean="0"/>
              <a:t>(u3, u2) = 0.66</a:t>
            </a:r>
            <a:endParaRPr lang="en-US" b="1" dirty="0"/>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800" y="5082834"/>
            <a:ext cx="2365475" cy="527321"/>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8123" y="6304462"/>
            <a:ext cx="1880891" cy="495711"/>
          </a:xfrm>
          <a:prstGeom prst="rect">
            <a:avLst/>
          </a:prstGeom>
        </p:spPr>
      </p:pic>
      <p:sp>
        <p:nvSpPr>
          <p:cNvPr id="18" name="文本框 17"/>
          <p:cNvSpPr txBox="1"/>
          <p:nvPr/>
        </p:nvSpPr>
        <p:spPr>
          <a:xfrm>
            <a:off x="4381335" y="6405661"/>
            <a:ext cx="1905330" cy="369332"/>
          </a:xfrm>
          <a:prstGeom prst="rect">
            <a:avLst/>
          </a:prstGeom>
          <a:noFill/>
        </p:spPr>
        <p:txBody>
          <a:bodyPr wrap="none" rtlCol="0">
            <a:spAutoFit/>
          </a:bodyPr>
          <a:lstStyle/>
          <a:p>
            <a:r>
              <a:rPr lang="en-US" b="1" dirty="0" err="1" smtClean="0"/>
              <a:t>Jaccard</a:t>
            </a:r>
            <a:r>
              <a:rPr lang="en-US" b="1" dirty="0" smtClean="0"/>
              <a:t> Similarity:</a:t>
            </a:r>
            <a:endParaRPr lang="en-US" b="1" dirty="0"/>
          </a:p>
        </p:txBody>
      </p:sp>
      <p:cxnSp>
        <p:nvCxnSpPr>
          <p:cNvPr id="19" name="直接箭头连接符 18"/>
          <p:cNvCxnSpPr/>
          <p:nvPr/>
        </p:nvCxnSpPr>
        <p:spPr>
          <a:xfrm flipV="1">
            <a:off x="6314374" y="4267200"/>
            <a:ext cx="1381826" cy="199582"/>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a:off x="6302499" y="4474465"/>
            <a:ext cx="1381826" cy="303735"/>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6993412" y="3043291"/>
            <a:ext cx="452368" cy="400110"/>
          </a:xfrm>
          <a:prstGeom prst="rect">
            <a:avLst/>
          </a:prstGeom>
          <a:noFill/>
        </p:spPr>
        <p:txBody>
          <a:bodyPr wrap="none" rtlCol="0">
            <a:spAutoFit/>
          </a:bodyPr>
          <a:lstStyle/>
          <a:p>
            <a:r>
              <a:rPr lang="en-US" sz="2000" b="1" dirty="0" smtClean="0"/>
              <a:t>u1</a:t>
            </a:r>
            <a:endParaRPr lang="en-US" b="1" dirty="0"/>
          </a:p>
        </p:txBody>
      </p:sp>
      <p:sp>
        <p:nvSpPr>
          <p:cNvPr id="24" name="文本框 23"/>
          <p:cNvSpPr txBox="1"/>
          <p:nvPr/>
        </p:nvSpPr>
        <p:spPr>
          <a:xfrm>
            <a:off x="7716646" y="3972336"/>
            <a:ext cx="452368" cy="400110"/>
          </a:xfrm>
          <a:prstGeom prst="rect">
            <a:avLst/>
          </a:prstGeom>
          <a:noFill/>
        </p:spPr>
        <p:txBody>
          <a:bodyPr wrap="none" rtlCol="0">
            <a:spAutoFit/>
          </a:bodyPr>
          <a:lstStyle/>
          <a:p>
            <a:r>
              <a:rPr lang="en-US" sz="2000" b="1" dirty="0" smtClean="0"/>
              <a:t>u2</a:t>
            </a:r>
            <a:endParaRPr lang="en-US" b="1" dirty="0"/>
          </a:p>
        </p:txBody>
      </p:sp>
      <p:sp>
        <p:nvSpPr>
          <p:cNvPr id="25" name="文本框 24"/>
          <p:cNvSpPr txBox="1"/>
          <p:nvPr/>
        </p:nvSpPr>
        <p:spPr>
          <a:xfrm>
            <a:off x="7716646" y="4560859"/>
            <a:ext cx="452368" cy="400110"/>
          </a:xfrm>
          <a:prstGeom prst="rect">
            <a:avLst/>
          </a:prstGeom>
          <a:noFill/>
        </p:spPr>
        <p:txBody>
          <a:bodyPr wrap="none" rtlCol="0">
            <a:spAutoFit/>
          </a:bodyPr>
          <a:lstStyle/>
          <a:p>
            <a:r>
              <a:rPr lang="en-US" sz="2000" b="1" dirty="0" smtClean="0"/>
              <a:t>u3</a:t>
            </a:r>
            <a:endParaRPr lang="en-US" b="1" dirty="0"/>
          </a:p>
        </p:txBody>
      </p:sp>
      <p:sp>
        <p:nvSpPr>
          <p:cNvPr id="26" name="文本框 25"/>
          <p:cNvSpPr txBox="1"/>
          <p:nvPr/>
        </p:nvSpPr>
        <p:spPr>
          <a:xfrm>
            <a:off x="3651766" y="5020270"/>
            <a:ext cx="2509020" cy="923330"/>
          </a:xfrm>
          <a:prstGeom prst="rect">
            <a:avLst/>
          </a:prstGeom>
          <a:noFill/>
        </p:spPr>
        <p:txBody>
          <a:bodyPr wrap="none" rtlCol="0">
            <a:spAutoFit/>
          </a:bodyPr>
          <a:lstStyle/>
          <a:p>
            <a:r>
              <a:rPr lang="en-US" b="1" dirty="0" err="1" smtClean="0">
                <a:solidFill>
                  <a:srgbClr val="0070C0"/>
                </a:solidFill>
              </a:rPr>
              <a:t>sim</a:t>
            </a:r>
            <a:r>
              <a:rPr lang="en-US" b="1" dirty="0" smtClean="0">
                <a:solidFill>
                  <a:srgbClr val="0070C0"/>
                </a:solidFill>
              </a:rPr>
              <a:t>(u4, u1) = 0.6   *****</a:t>
            </a:r>
          </a:p>
          <a:p>
            <a:r>
              <a:rPr lang="en-US" b="1" dirty="0" err="1" smtClean="0">
                <a:solidFill>
                  <a:srgbClr val="0070C0"/>
                </a:solidFill>
              </a:rPr>
              <a:t>sim</a:t>
            </a:r>
            <a:r>
              <a:rPr lang="en-US" b="1" dirty="0" smtClean="0">
                <a:solidFill>
                  <a:srgbClr val="0070C0"/>
                </a:solidFill>
              </a:rPr>
              <a:t>(u4, u2) = 0.2       *</a:t>
            </a:r>
          </a:p>
          <a:p>
            <a:r>
              <a:rPr lang="en-US" b="1" dirty="0" err="1" smtClean="0">
                <a:solidFill>
                  <a:srgbClr val="0070C0"/>
                </a:solidFill>
              </a:rPr>
              <a:t>sim</a:t>
            </a:r>
            <a:r>
              <a:rPr lang="en-US" b="1" dirty="0" smtClean="0">
                <a:solidFill>
                  <a:srgbClr val="0070C0"/>
                </a:solidFill>
              </a:rPr>
              <a:t>(u4, u3) = 0.4     ***</a:t>
            </a:r>
            <a:endParaRPr lang="en-US" b="1" dirty="0">
              <a:solidFill>
                <a:srgbClr val="0070C0"/>
              </a:solidFill>
            </a:endParaRPr>
          </a:p>
        </p:txBody>
      </p:sp>
      <p:cxnSp>
        <p:nvCxnSpPr>
          <p:cNvPr id="27" name="直接箭头连接符 26"/>
          <p:cNvCxnSpPr/>
          <p:nvPr/>
        </p:nvCxnSpPr>
        <p:spPr>
          <a:xfrm flipV="1">
            <a:off x="6295022" y="3220538"/>
            <a:ext cx="206277" cy="1267660"/>
          </a:xfrm>
          <a:prstGeom prst="straightConnector1">
            <a:avLst/>
          </a:prstGeom>
          <a:ln w="19050">
            <a:solidFill>
              <a:srgbClr val="245794"/>
            </a:solidFill>
            <a:prstDash val="dash"/>
            <a:headEnd w="lg" len="lg"/>
            <a:tailEnd type="triangle" w="lg" len="lg"/>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5826113" y="2772144"/>
            <a:ext cx="1340432" cy="400110"/>
          </a:xfrm>
          <a:prstGeom prst="rect">
            <a:avLst/>
          </a:prstGeom>
          <a:noFill/>
        </p:spPr>
        <p:txBody>
          <a:bodyPr wrap="none" rtlCol="0">
            <a:spAutoFit/>
          </a:bodyPr>
          <a:lstStyle/>
          <a:p>
            <a:r>
              <a:rPr lang="en-US" altLang="zh-CN" sz="2000" dirty="0" smtClean="0">
                <a:solidFill>
                  <a:srgbClr val="FF0000"/>
                </a:solidFill>
              </a:rPr>
              <a:t>S</a:t>
            </a:r>
            <a:r>
              <a:rPr lang="en-US" altLang="zh-CN" sz="2000" baseline="-25000" dirty="0" smtClean="0">
                <a:solidFill>
                  <a:srgbClr val="FF0000"/>
                </a:solidFill>
              </a:rPr>
              <a:t>42</a:t>
            </a:r>
            <a:r>
              <a:rPr lang="en-US" altLang="zh-CN" sz="2000" dirty="0" smtClean="0">
                <a:solidFill>
                  <a:srgbClr val="FF0000"/>
                </a:solidFill>
              </a:rPr>
              <a:t> &gt; S</a:t>
            </a:r>
            <a:r>
              <a:rPr lang="en-US" altLang="zh-CN" sz="2000" baseline="-25000" dirty="0" smtClean="0">
                <a:solidFill>
                  <a:srgbClr val="FF0000"/>
                </a:solidFill>
              </a:rPr>
              <a:t>43 </a:t>
            </a:r>
            <a:r>
              <a:rPr lang="en-US" altLang="zh-CN" sz="2000" dirty="0" smtClean="0">
                <a:solidFill>
                  <a:srgbClr val="FF0000"/>
                </a:solidFill>
              </a:rPr>
              <a:t>(X)</a:t>
            </a:r>
            <a:endParaRPr lang="en-US" sz="2000" baseline="-25000" dirty="0">
              <a:solidFill>
                <a:srgbClr val="FF0000"/>
              </a:solidFill>
            </a:endParaRPr>
          </a:p>
        </p:txBody>
      </p:sp>
      <p:cxnSp>
        <p:nvCxnSpPr>
          <p:cNvPr id="32" name="直接箭头连接符 31"/>
          <p:cNvCxnSpPr/>
          <p:nvPr/>
        </p:nvCxnSpPr>
        <p:spPr>
          <a:xfrm flipV="1">
            <a:off x="6314374" y="3664461"/>
            <a:ext cx="1181990" cy="802321"/>
          </a:xfrm>
          <a:prstGeom prst="straightConnector1">
            <a:avLst/>
          </a:prstGeom>
          <a:ln w="19050">
            <a:solidFill>
              <a:srgbClr val="245794"/>
            </a:solidFill>
            <a:prstDash val="dash"/>
            <a:headEnd w="lg" len="lg"/>
            <a:tailEnd type="triangle" w="lg" len="lg"/>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526312" y="3381028"/>
            <a:ext cx="1340432" cy="400110"/>
          </a:xfrm>
          <a:prstGeom prst="rect">
            <a:avLst/>
          </a:prstGeom>
          <a:noFill/>
        </p:spPr>
        <p:txBody>
          <a:bodyPr wrap="none" rtlCol="0">
            <a:spAutoFit/>
          </a:bodyPr>
          <a:lstStyle/>
          <a:p>
            <a:r>
              <a:rPr lang="en-US" altLang="zh-CN" sz="2000" dirty="0" smtClean="0">
                <a:solidFill>
                  <a:srgbClr val="FF0000"/>
                </a:solidFill>
              </a:rPr>
              <a:t>S</a:t>
            </a:r>
            <a:r>
              <a:rPr lang="en-US" altLang="zh-CN" sz="2000" baseline="-25000" dirty="0" smtClean="0">
                <a:solidFill>
                  <a:srgbClr val="FF0000"/>
                </a:solidFill>
              </a:rPr>
              <a:t>42</a:t>
            </a:r>
            <a:r>
              <a:rPr lang="en-US" altLang="zh-CN" sz="2000" dirty="0" smtClean="0">
                <a:solidFill>
                  <a:srgbClr val="FF0000"/>
                </a:solidFill>
              </a:rPr>
              <a:t> &gt; S</a:t>
            </a:r>
            <a:r>
              <a:rPr lang="en-US" altLang="zh-CN" sz="2000" baseline="-25000" dirty="0" smtClean="0">
                <a:solidFill>
                  <a:srgbClr val="FF0000"/>
                </a:solidFill>
              </a:rPr>
              <a:t>43 </a:t>
            </a:r>
            <a:r>
              <a:rPr lang="en-US" altLang="zh-CN" sz="2000" dirty="0" smtClean="0">
                <a:solidFill>
                  <a:srgbClr val="FF0000"/>
                </a:solidFill>
              </a:rPr>
              <a:t>(X)</a:t>
            </a:r>
            <a:endParaRPr lang="en-US" sz="2000" baseline="-25000" dirty="0">
              <a:solidFill>
                <a:srgbClr val="FF0000"/>
              </a:solidFill>
            </a:endParaRPr>
          </a:p>
        </p:txBody>
      </p:sp>
      <p:sp>
        <p:nvSpPr>
          <p:cNvPr id="36" name="文本框 35"/>
          <p:cNvSpPr txBox="1"/>
          <p:nvPr/>
        </p:nvSpPr>
        <p:spPr>
          <a:xfrm>
            <a:off x="508922" y="2377857"/>
            <a:ext cx="8635078" cy="3485570"/>
          </a:xfrm>
          <a:prstGeom prst="rect">
            <a:avLst/>
          </a:prstGeom>
          <a:solidFill>
            <a:schemeClr val="bg1">
              <a:alpha val="90000"/>
            </a:schemeClr>
          </a:solidFill>
        </p:spPr>
        <p:txBody>
          <a:bodyPr wrap="square" rtlCol="0">
            <a:spAutoFit/>
          </a:bodyPr>
          <a:lstStyle/>
          <a:p>
            <a:r>
              <a:rPr lang="en-US" sz="2800" dirty="0" smtClean="0">
                <a:solidFill>
                  <a:srgbClr val="FF0000"/>
                </a:solidFill>
              </a:rPr>
              <a:t>The inner product can incur a large </a:t>
            </a:r>
            <a:r>
              <a:rPr lang="en-US" sz="3600" b="1" dirty="0" smtClean="0">
                <a:solidFill>
                  <a:srgbClr val="FF0000"/>
                </a:solidFill>
              </a:rPr>
              <a:t>ranking</a:t>
            </a:r>
            <a:r>
              <a:rPr lang="en-US" sz="3600" dirty="0" smtClean="0">
                <a:solidFill>
                  <a:srgbClr val="FF0000"/>
                </a:solidFill>
              </a:rPr>
              <a:t> </a:t>
            </a:r>
            <a:r>
              <a:rPr lang="en-US" sz="2800" dirty="0" smtClean="0">
                <a:solidFill>
                  <a:srgbClr val="FF0000"/>
                </a:solidFill>
              </a:rPr>
              <a:t>loss for MF</a:t>
            </a:r>
          </a:p>
          <a:p>
            <a:endParaRPr lang="en-US" sz="1050" dirty="0">
              <a:solidFill>
                <a:srgbClr val="FF0000"/>
              </a:solidFill>
            </a:endParaRPr>
          </a:p>
          <a:p>
            <a:r>
              <a:rPr lang="en-US" sz="2800" dirty="0" smtClean="0"/>
              <a:t>How to address? </a:t>
            </a:r>
          </a:p>
          <a:p>
            <a:r>
              <a:rPr lang="en-US" sz="2200" dirty="0" smtClean="0"/>
              <a:t>- Using a large number of latent factors; however, it may hurt the </a:t>
            </a:r>
            <a:r>
              <a:rPr lang="en-US" sz="2200" b="1" i="1" dirty="0" smtClean="0"/>
              <a:t>generalization</a:t>
            </a:r>
            <a:r>
              <a:rPr lang="en-US" sz="2200" dirty="0" smtClean="0"/>
              <a:t> of the model (e.g. </a:t>
            </a:r>
            <a:r>
              <a:rPr lang="en-US" sz="2200" dirty="0" err="1" smtClean="0"/>
              <a:t>overfitting</a:t>
            </a:r>
            <a:r>
              <a:rPr lang="en-US" sz="2200" dirty="0" smtClean="0"/>
              <a:t>)</a:t>
            </a:r>
          </a:p>
          <a:p>
            <a:endParaRPr lang="en-US" sz="1400" dirty="0"/>
          </a:p>
          <a:p>
            <a:r>
              <a:rPr lang="en-US" sz="2800" dirty="0" smtClean="0">
                <a:solidFill>
                  <a:srgbClr val="FF0000"/>
                </a:solidFill>
              </a:rPr>
              <a:t>Our solution: Learning the interaction function from data!</a:t>
            </a:r>
          </a:p>
          <a:p>
            <a:r>
              <a:rPr lang="en-US" sz="2800" dirty="0" smtClean="0">
                <a:solidFill>
                  <a:srgbClr val="FF0000"/>
                </a:solidFill>
              </a:rPr>
              <a:t>Rather than the </a:t>
            </a:r>
            <a:r>
              <a:rPr lang="en-US" sz="2800" b="1" i="1" dirty="0" smtClean="0">
                <a:solidFill>
                  <a:srgbClr val="FF0000"/>
                </a:solidFill>
              </a:rPr>
              <a:t>simple, fixed </a:t>
            </a:r>
            <a:r>
              <a:rPr lang="en-US" sz="2800" dirty="0" smtClean="0">
                <a:solidFill>
                  <a:srgbClr val="FF0000"/>
                </a:solidFill>
              </a:rPr>
              <a:t>inner product. </a:t>
            </a:r>
          </a:p>
          <a:p>
            <a:endParaRPr lang="en-US" sz="2800" dirty="0" smtClean="0">
              <a:solidFill>
                <a:srgbClr val="FF0000"/>
              </a:solidFill>
            </a:endParaRPr>
          </a:p>
        </p:txBody>
      </p:sp>
    </p:spTree>
    <p:extLst>
      <p:ext uri="{BB962C8B-B14F-4D97-AF65-F5344CB8AC3E}">
        <p14:creationId xmlns:p14="http://schemas.microsoft.com/office/powerpoint/2010/main" val="178352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fade">
                                      <p:cBhvr>
                                        <p:cTn id="7" dur="500"/>
                                        <p:tgtEl>
                                          <p:spTgt spid="3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
                                            <p:txEl>
                                              <p:pRg st="3" end="3"/>
                                            </p:txEl>
                                          </p:spTgt>
                                        </p:tgtEl>
                                        <p:attrNameLst>
                                          <p:attrName>style.visibility</p:attrName>
                                        </p:attrNameLst>
                                      </p:cBhvr>
                                      <p:to>
                                        <p:strVal val="visible"/>
                                      </p:to>
                                    </p:set>
                                    <p:animEffect transition="in" filter="fade">
                                      <p:cBhvr>
                                        <p:cTn id="10" dur="500"/>
                                        <p:tgtEl>
                                          <p:spTgt spid="3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6">
                                            <p:txEl>
                                              <p:pRg st="5" end="5"/>
                                            </p:txEl>
                                          </p:spTgt>
                                        </p:tgtEl>
                                        <p:attrNameLst>
                                          <p:attrName>style.visibility</p:attrName>
                                        </p:attrNameLst>
                                      </p:cBhvr>
                                      <p:to>
                                        <p:strVal val="visible"/>
                                      </p:to>
                                    </p:set>
                                    <p:animEffect transition="in" filter="fade">
                                      <p:cBhvr>
                                        <p:cTn id="15" dur="500"/>
                                        <p:tgtEl>
                                          <p:spTgt spid="36">
                                            <p:txEl>
                                              <p:pRg st="5" end="5"/>
                                            </p:txEl>
                                          </p:spTgt>
                                        </p:tgtEl>
                                      </p:cBhvr>
                                    </p:animEffect>
                                    <p:anim calcmode="lin" valueType="num">
                                      <p:cBhvr>
                                        <p:cTn id="16" dur="500" fill="hold"/>
                                        <p:tgtEl>
                                          <p:spTgt spid="36">
                                            <p:txEl>
                                              <p:pRg st="5" end="5"/>
                                            </p:txEl>
                                          </p:spTgt>
                                        </p:tgtEl>
                                        <p:attrNameLst>
                                          <p:attrName>ppt_x</p:attrName>
                                        </p:attrNameLst>
                                      </p:cBhvr>
                                      <p:tavLst>
                                        <p:tav tm="0">
                                          <p:val>
                                            <p:strVal val="#ppt_x"/>
                                          </p:val>
                                        </p:tav>
                                        <p:tav tm="100000">
                                          <p:val>
                                            <p:strVal val="#ppt_x"/>
                                          </p:val>
                                        </p:tav>
                                      </p:tavLst>
                                    </p:anim>
                                    <p:anim calcmode="lin" valueType="num">
                                      <p:cBhvr>
                                        <p:cTn id="17" dur="500" fill="hold"/>
                                        <p:tgtEl>
                                          <p:spTgt spid="36">
                                            <p:txEl>
                                              <p:pRg st="5" end="5"/>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
                                            <p:txEl>
                                              <p:pRg st="6" end="6"/>
                                            </p:txEl>
                                          </p:spTgt>
                                        </p:tgtEl>
                                        <p:attrNameLst>
                                          <p:attrName>style.visibility</p:attrName>
                                        </p:attrNameLst>
                                      </p:cBhvr>
                                      <p:to>
                                        <p:strVal val="visible"/>
                                      </p:to>
                                    </p:set>
                                    <p:animEffect transition="in" filter="fade">
                                      <p:cBhvr>
                                        <p:cTn id="20" dur="500"/>
                                        <p:tgtEl>
                                          <p:spTgt spid="36">
                                            <p:txEl>
                                              <p:pRg st="6" end="6"/>
                                            </p:txEl>
                                          </p:spTgt>
                                        </p:tgtEl>
                                      </p:cBhvr>
                                    </p:animEffect>
                                    <p:anim calcmode="lin" valueType="num">
                                      <p:cBhvr>
                                        <p:cTn id="21" dur="500" fill="hold"/>
                                        <p:tgtEl>
                                          <p:spTgt spid="36">
                                            <p:txEl>
                                              <p:pRg st="6" end="6"/>
                                            </p:txEl>
                                          </p:spTgt>
                                        </p:tgtEl>
                                        <p:attrNameLst>
                                          <p:attrName>ppt_x</p:attrName>
                                        </p:attrNameLst>
                                      </p:cBhvr>
                                      <p:tavLst>
                                        <p:tav tm="0">
                                          <p:val>
                                            <p:strVal val="#ppt_x"/>
                                          </p:val>
                                        </p:tav>
                                        <p:tav tm="100000">
                                          <p:val>
                                            <p:strVal val="#ppt_x"/>
                                          </p:val>
                                        </p:tav>
                                      </p:tavLst>
                                    </p:anim>
                                    <p:anim calcmode="lin" valueType="num">
                                      <p:cBhvr>
                                        <p:cTn id="22" dur="500" fill="hold"/>
                                        <p:tgtEl>
                                          <p:spTgt spid="3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Key of this Work</a:t>
            </a:r>
            <a:endParaRPr kumimoji="1" lang="zh-CN" altLang="en-US"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33</a:t>
            </a:fld>
            <a:endParaRPr lang="en-SG" dirty="0"/>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53145" b="50690"/>
          <a:stretch/>
        </p:blipFill>
        <p:spPr>
          <a:xfrm>
            <a:off x="2362200" y="2133600"/>
            <a:ext cx="3918858" cy="685800"/>
          </a:xfrm>
          <a:prstGeom prst="rect">
            <a:avLst/>
          </a:prstGeom>
        </p:spPr>
      </p:pic>
      <p:cxnSp>
        <p:nvCxnSpPr>
          <p:cNvPr id="7" name="直线箭头连接符 6"/>
          <p:cNvCxnSpPr/>
          <p:nvPr/>
        </p:nvCxnSpPr>
        <p:spPr>
          <a:xfrm flipH="1">
            <a:off x="2667000" y="2743200"/>
            <a:ext cx="1143000"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1219200" y="3505200"/>
            <a:ext cx="2836158" cy="523220"/>
          </a:xfrm>
          <a:prstGeom prst="rect">
            <a:avLst/>
          </a:prstGeom>
          <a:noFill/>
        </p:spPr>
        <p:txBody>
          <a:bodyPr wrap="none" rtlCol="0">
            <a:spAutoFit/>
          </a:bodyPr>
          <a:lstStyle/>
          <a:p>
            <a:r>
              <a:rPr kumimoji="1" lang="en-US" altLang="zh-CN" sz="2800" dirty="0" smtClean="0"/>
              <a:t>MF: Inner Product</a:t>
            </a:r>
            <a:endParaRPr kumimoji="1" lang="zh-CN" altLang="en-US" sz="2800" dirty="0"/>
          </a:p>
        </p:txBody>
      </p:sp>
      <p:cxnSp>
        <p:nvCxnSpPr>
          <p:cNvPr id="10" name="直线箭头连接符 9"/>
          <p:cNvCxnSpPr/>
          <p:nvPr/>
        </p:nvCxnSpPr>
        <p:spPr>
          <a:xfrm>
            <a:off x="4038600" y="2743200"/>
            <a:ext cx="1524000" cy="685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4625690" y="3515380"/>
            <a:ext cx="3627240" cy="523220"/>
          </a:xfrm>
          <a:prstGeom prst="rect">
            <a:avLst/>
          </a:prstGeom>
          <a:noFill/>
        </p:spPr>
        <p:txBody>
          <a:bodyPr wrap="none" rtlCol="0">
            <a:spAutoFit/>
          </a:bodyPr>
          <a:lstStyle/>
          <a:p>
            <a:r>
              <a:rPr kumimoji="1" lang="en-US" altLang="zh-CN" sz="2800" dirty="0" smtClean="0">
                <a:solidFill>
                  <a:srgbClr val="FF0000"/>
                </a:solidFill>
              </a:rPr>
              <a:t>Ours: Learn from Data!</a:t>
            </a:r>
            <a:endParaRPr kumimoji="1" lang="zh-CN" altLang="en-US" sz="2800" dirty="0">
              <a:solidFill>
                <a:srgbClr val="FF0000"/>
              </a:solidFill>
            </a:endParaRPr>
          </a:p>
        </p:txBody>
      </p:sp>
      <p:sp>
        <p:nvSpPr>
          <p:cNvPr id="16" name="文本框 15"/>
          <p:cNvSpPr txBox="1"/>
          <p:nvPr/>
        </p:nvSpPr>
        <p:spPr>
          <a:xfrm>
            <a:off x="3048000" y="1657290"/>
            <a:ext cx="2258301" cy="400110"/>
          </a:xfrm>
          <a:prstGeom prst="rect">
            <a:avLst/>
          </a:prstGeom>
          <a:noFill/>
        </p:spPr>
        <p:txBody>
          <a:bodyPr wrap="none" rtlCol="0">
            <a:spAutoFit/>
          </a:bodyPr>
          <a:lstStyle/>
          <a:p>
            <a:r>
              <a:rPr lang="en-US" sz="2000" dirty="0" smtClean="0">
                <a:solidFill>
                  <a:srgbClr val="000090"/>
                </a:solidFill>
              </a:rPr>
              <a:t>Interaction function</a:t>
            </a:r>
            <a:endParaRPr lang="en-US" sz="2000" dirty="0">
              <a:solidFill>
                <a:srgbClr val="000090"/>
              </a:solidFill>
            </a:endParaRPr>
          </a:p>
        </p:txBody>
      </p:sp>
    </p:spTree>
    <p:extLst>
      <p:ext uri="{BB962C8B-B14F-4D97-AF65-F5344CB8AC3E}">
        <p14:creationId xmlns:p14="http://schemas.microsoft.com/office/powerpoint/2010/main" val="3240582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Related Work</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34</a:t>
            </a:fld>
            <a:endParaRPr lang="en-SG" dirty="0"/>
          </a:p>
        </p:txBody>
      </p:sp>
      <p:sp>
        <p:nvSpPr>
          <p:cNvPr id="5" name="椭圆 4"/>
          <p:cNvSpPr/>
          <p:nvPr/>
        </p:nvSpPr>
        <p:spPr>
          <a:xfrm>
            <a:off x="1295400" y="2057400"/>
            <a:ext cx="3657600" cy="3505200"/>
          </a:xfrm>
          <a:prstGeom prst="ellipse">
            <a:avLst/>
          </a:prstGeom>
          <a:solidFill>
            <a:schemeClr val="accent1">
              <a:alpha val="3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solidFill>
                  <a:srgbClr val="0000FF"/>
                </a:solidFill>
              </a:rPr>
              <a:t>Recommender Systems</a:t>
            </a:r>
            <a:endParaRPr lang="en-US" sz="3000" b="1" dirty="0">
              <a:solidFill>
                <a:srgbClr val="0000FF"/>
              </a:solidFill>
            </a:endParaRPr>
          </a:p>
        </p:txBody>
      </p:sp>
      <p:sp>
        <p:nvSpPr>
          <p:cNvPr id="6" name="椭圆 5"/>
          <p:cNvSpPr/>
          <p:nvPr/>
        </p:nvSpPr>
        <p:spPr>
          <a:xfrm>
            <a:off x="3810000" y="2057400"/>
            <a:ext cx="3657600" cy="3505200"/>
          </a:xfrm>
          <a:prstGeom prst="ellipse">
            <a:avLst/>
          </a:prstGeom>
          <a:solidFill>
            <a:srgbClr val="800000">
              <a:alpha val="20000"/>
            </a:srgb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rPr>
              <a:t>Deep Learning</a:t>
            </a:r>
            <a:endParaRPr lang="en-US" sz="3200" dirty="0">
              <a:solidFill>
                <a:srgbClr val="FF0000"/>
              </a:solidFill>
            </a:endParaRPr>
          </a:p>
        </p:txBody>
      </p:sp>
      <p:cxnSp>
        <p:nvCxnSpPr>
          <p:cNvPr id="9" name="直接箭头连接符 8"/>
          <p:cNvCxnSpPr/>
          <p:nvPr/>
        </p:nvCxnSpPr>
        <p:spPr>
          <a:xfrm flipV="1">
            <a:off x="4343400" y="2057400"/>
            <a:ext cx="0" cy="1752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654276" y="1524000"/>
            <a:ext cx="1384353" cy="461665"/>
          </a:xfrm>
          <a:prstGeom prst="rect">
            <a:avLst/>
          </a:prstGeom>
          <a:noFill/>
        </p:spPr>
        <p:txBody>
          <a:bodyPr wrap="none" rtlCol="0">
            <a:spAutoFit/>
          </a:bodyPr>
          <a:lstStyle/>
          <a:p>
            <a:r>
              <a:rPr lang="en-US" sz="2400" b="1" dirty="0" smtClean="0">
                <a:solidFill>
                  <a:srgbClr val="245794"/>
                </a:solidFill>
              </a:rPr>
              <a:t>Our work</a:t>
            </a:r>
            <a:endParaRPr lang="en-US" sz="2400" b="1" dirty="0">
              <a:solidFill>
                <a:srgbClr val="245794"/>
              </a:solidFill>
            </a:endParaRPr>
          </a:p>
        </p:txBody>
      </p:sp>
    </p:spTree>
    <p:extLst>
      <p:ext uri="{BB962C8B-B14F-4D97-AF65-F5344CB8AC3E}">
        <p14:creationId xmlns:p14="http://schemas.microsoft.com/office/powerpoint/2010/main" val="114592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Related Work</a:t>
            </a:r>
            <a:endParaRPr lang="en-US" dirty="0"/>
          </a:p>
        </p:txBody>
      </p:sp>
      <p:sp>
        <p:nvSpPr>
          <p:cNvPr id="3" name="内容占位符 2"/>
          <p:cNvSpPr>
            <a:spLocks noGrp="1"/>
          </p:cNvSpPr>
          <p:nvPr>
            <p:ph idx="1"/>
          </p:nvPr>
        </p:nvSpPr>
        <p:spPr>
          <a:xfrm>
            <a:off x="381000" y="1371600"/>
            <a:ext cx="8229600" cy="4597971"/>
          </a:xfrm>
        </p:spPr>
        <p:txBody>
          <a:bodyPr>
            <a:normAutofit/>
          </a:bodyPr>
          <a:lstStyle/>
          <a:p>
            <a:r>
              <a:rPr lang="en-US" sz="2000" dirty="0" smtClean="0"/>
              <a:t>Li et al. CIKM 2015</a:t>
            </a:r>
            <a:r>
              <a:rPr lang="en-US" sz="2000" dirty="0"/>
              <a:t>. “</a:t>
            </a:r>
            <a:r>
              <a:rPr lang="en-US" sz="2000" i="1" dirty="0"/>
              <a:t>Deep Collaborative Filtering via Marginalized </a:t>
            </a:r>
            <a:r>
              <a:rPr lang="en-US" sz="2000" i="1" dirty="0" err="1"/>
              <a:t>Denoising</a:t>
            </a:r>
            <a:r>
              <a:rPr lang="en-US" sz="2000" i="1" dirty="0"/>
              <a:t> Auto-encoder</a:t>
            </a:r>
            <a:r>
              <a:rPr lang="en-US" sz="2000" dirty="0" smtClean="0"/>
              <a:t>”.    Work from Adobe Research. </a:t>
            </a:r>
            <a:endParaRPr lang="en-US" sz="2000" dirty="0"/>
          </a:p>
        </p:txBody>
      </p:sp>
      <p:sp>
        <p:nvSpPr>
          <p:cNvPr id="4" name="灯片编号占位符 3"/>
          <p:cNvSpPr>
            <a:spLocks noGrp="1"/>
          </p:cNvSpPr>
          <p:nvPr>
            <p:ph type="sldNum" sz="quarter" idx="12"/>
          </p:nvPr>
        </p:nvSpPr>
        <p:spPr/>
        <p:txBody>
          <a:bodyPr/>
          <a:lstStyle/>
          <a:p>
            <a:fld id="{7D75B9EA-579D-4E82-A1B2-247215221A92}" type="slidenum">
              <a:rPr lang="en-SG" smtClean="0"/>
              <a:pPr/>
              <a:t>35</a:t>
            </a:fld>
            <a:endParaRPr lang="en-SG"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057400"/>
            <a:ext cx="4038600" cy="466647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3145964"/>
            <a:ext cx="4344479" cy="685800"/>
          </a:xfrm>
          <a:prstGeom prst="rect">
            <a:avLst/>
          </a:prstGeom>
        </p:spPr>
      </p:pic>
      <p:sp>
        <p:nvSpPr>
          <p:cNvPr id="7" name="文本框 6"/>
          <p:cNvSpPr txBox="1"/>
          <p:nvPr/>
        </p:nvSpPr>
        <p:spPr>
          <a:xfrm>
            <a:off x="4876800" y="2167032"/>
            <a:ext cx="2647200" cy="369332"/>
          </a:xfrm>
          <a:prstGeom prst="rect">
            <a:avLst/>
          </a:prstGeom>
          <a:noFill/>
        </p:spPr>
        <p:txBody>
          <a:bodyPr wrap="none" rtlCol="0">
            <a:spAutoFit/>
          </a:bodyPr>
          <a:lstStyle/>
          <a:p>
            <a:r>
              <a:rPr lang="en-US" b="1" dirty="0" smtClean="0"/>
              <a:t>Optimization framework: </a:t>
            </a:r>
            <a:endParaRPr lang="en-US" b="1" dirty="0"/>
          </a:p>
        </p:txBody>
      </p:sp>
      <p:sp>
        <p:nvSpPr>
          <p:cNvPr id="8" name="圆角矩形 7"/>
          <p:cNvSpPr/>
          <p:nvPr/>
        </p:nvSpPr>
        <p:spPr>
          <a:xfrm>
            <a:off x="5927223" y="3145964"/>
            <a:ext cx="1219200" cy="228600"/>
          </a:xfrm>
          <a:prstGeom prst="roundRect">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5774824" y="2536364"/>
            <a:ext cx="1540376" cy="646331"/>
          </a:xfrm>
          <a:prstGeom prst="rect">
            <a:avLst/>
          </a:prstGeom>
          <a:noFill/>
        </p:spPr>
        <p:txBody>
          <a:bodyPr wrap="square" rtlCol="0">
            <a:spAutoFit/>
          </a:bodyPr>
          <a:lstStyle/>
          <a:p>
            <a:r>
              <a:rPr lang="en-US" dirty="0" smtClean="0">
                <a:solidFill>
                  <a:srgbClr val="245794"/>
                </a:solidFill>
              </a:rPr>
              <a:t>User features</a:t>
            </a:r>
          </a:p>
          <a:p>
            <a:r>
              <a:rPr lang="en-US" dirty="0" smtClean="0">
                <a:solidFill>
                  <a:srgbClr val="245794"/>
                </a:solidFill>
              </a:rPr>
              <a:t>reconstruction</a:t>
            </a:r>
            <a:endParaRPr lang="en-US" dirty="0">
              <a:solidFill>
                <a:srgbClr val="245794"/>
              </a:solidFill>
            </a:endParaRPr>
          </a:p>
        </p:txBody>
      </p:sp>
      <p:sp>
        <p:nvSpPr>
          <p:cNvPr id="10" name="圆角矩形 9"/>
          <p:cNvSpPr/>
          <p:nvPr/>
        </p:nvSpPr>
        <p:spPr>
          <a:xfrm>
            <a:off x="7328734" y="3145964"/>
            <a:ext cx="1219200" cy="228600"/>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p:cNvSpPr txBox="1"/>
          <p:nvPr/>
        </p:nvSpPr>
        <p:spPr>
          <a:xfrm>
            <a:off x="7229391" y="2547307"/>
            <a:ext cx="1540376" cy="646331"/>
          </a:xfrm>
          <a:prstGeom prst="rect">
            <a:avLst/>
          </a:prstGeom>
          <a:noFill/>
        </p:spPr>
        <p:txBody>
          <a:bodyPr wrap="square" rtlCol="0">
            <a:spAutoFit/>
          </a:bodyPr>
          <a:lstStyle/>
          <a:p>
            <a:r>
              <a:rPr lang="en-US" dirty="0" smtClean="0">
                <a:solidFill>
                  <a:schemeClr val="accent3">
                    <a:lumMod val="75000"/>
                  </a:schemeClr>
                </a:solidFill>
              </a:rPr>
              <a:t>Item features</a:t>
            </a:r>
          </a:p>
          <a:p>
            <a:r>
              <a:rPr lang="en-US" dirty="0" smtClean="0">
                <a:solidFill>
                  <a:schemeClr val="accent3">
                    <a:lumMod val="75000"/>
                  </a:schemeClr>
                </a:solidFill>
              </a:rPr>
              <a:t>reconstruction</a:t>
            </a:r>
            <a:endParaRPr lang="en-US" dirty="0">
              <a:solidFill>
                <a:schemeClr val="accent3">
                  <a:lumMod val="75000"/>
                </a:schemeClr>
              </a:solidFill>
            </a:endParaRPr>
          </a:p>
        </p:txBody>
      </p:sp>
      <p:cxnSp>
        <p:nvCxnSpPr>
          <p:cNvPr id="13" name="直接连接符 12"/>
          <p:cNvCxnSpPr/>
          <p:nvPr/>
        </p:nvCxnSpPr>
        <p:spPr>
          <a:xfrm>
            <a:off x="5927223" y="3877801"/>
            <a:ext cx="1692777"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88358" y="3897868"/>
            <a:ext cx="3127042" cy="369332"/>
          </a:xfrm>
          <a:prstGeom prst="rect">
            <a:avLst/>
          </a:prstGeom>
          <a:noFill/>
        </p:spPr>
        <p:txBody>
          <a:bodyPr wrap="square" rtlCol="0">
            <a:spAutoFit/>
          </a:bodyPr>
          <a:lstStyle/>
          <a:p>
            <a:r>
              <a:rPr lang="en-US" b="1" dirty="0" smtClean="0">
                <a:solidFill>
                  <a:srgbClr val="FF0000"/>
                </a:solidFill>
              </a:rPr>
              <a:t>Matrix factorization</a:t>
            </a:r>
            <a:r>
              <a:rPr lang="en-US" altLang="zh-CN" b="1" dirty="0" smtClean="0">
                <a:solidFill>
                  <a:srgbClr val="FF0000"/>
                </a:solidFill>
              </a:rPr>
              <a:t>-</a:t>
            </a:r>
            <a:r>
              <a:rPr lang="en-US" b="1" dirty="0" smtClean="0">
                <a:solidFill>
                  <a:srgbClr val="FF0000"/>
                </a:solidFill>
              </a:rPr>
              <a:t>based CF</a:t>
            </a:r>
            <a:endParaRPr lang="en-US" b="1" dirty="0">
              <a:solidFill>
                <a:srgbClr val="FF0000"/>
              </a:solidFill>
            </a:endParaRPr>
          </a:p>
        </p:txBody>
      </p:sp>
      <p:sp>
        <p:nvSpPr>
          <p:cNvPr id="15" name="文本框 14"/>
          <p:cNvSpPr txBox="1"/>
          <p:nvPr/>
        </p:nvSpPr>
        <p:spPr>
          <a:xfrm>
            <a:off x="76200" y="4195286"/>
            <a:ext cx="1170509" cy="861774"/>
          </a:xfrm>
          <a:prstGeom prst="rect">
            <a:avLst/>
          </a:prstGeom>
          <a:noFill/>
        </p:spPr>
        <p:txBody>
          <a:bodyPr wrap="square" rtlCol="0">
            <a:spAutoFit/>
          </a:bodyPr>
          <a:lstStyle/>
          <a:p>
            <a:endParaRPr lang="en-US" dirty="0"/>
          </a:p>
          <a:p>
            <a:r>
              <a:rPr lang="en-US" sz="1600" b="1" dirty="0">
                <a:solidFill>
                  <a:schemeClr val="accent3">
                    <a:lumMod val="75000"/>
                  </a:schemeClr>
                </a:solidFill>
              </a:rPr>
              <a:t>genres, title, </a:t>
            </a:r>
            <a:r>
              <a:rPr lang="en-US" sz="1600" b="1" dirty="0" smtClean="0">
                <a:solidFill>
                  <a:schemeClr val="accent3">
                    <a:lumMod val="75000"/>
                  </a:schemeClr>
                </a:solidFill>
              </a:rPr>
              <a:t>texts</a:t>
            </a:r>
            <a:endParaRPr lang="en-US" sz="1600" b="1" dirty="0">
              <a:solidFill>
                <a:schemeClr val="accent3">
                  <a:lumMod val="75000"/>
                </a:schemeClr>
              </a:solidFill>
            </a:endParaRPr>
          </a:p>
        </p:txBody>
      </p:sp>
      <p:sp>
        <p:nvSpPr>
          <p:cNvPr id="12" name="文本框 11"/>
          <p:cNvSpPr txBox="1"/>
          <p:nvPr/>
        </p:nvSpPr>
        <p:spPr>
          <a:xfrm>
            <a:off x="-19049" y="2174780"/>
            <a:ext cx="1562099" cy="1107996"/>
          </a:xfrm>
          <a:prstGeom prst="rect">
            <a:avLst/>
          </a:prstGeom>
          <a:noFill/>
        </p:spPr>
        <p:txBody>
          <a:bodyPr wrap="square" rtlCol="0">
            <a:spAutoFit/>
          </a:bodyPr>
          <a:lstStyle/>
          <a:p>
            <a:r>
              <a:rPr lang="en-US" altLang="zh-CN" sz="1600" b="1" dirty="0" smtClean="0">
                <a:solidFill>
                  <a:srgbClr val="245794"/>
                </a:solidFill>
              </a:rPr>
              <a:t>age</a:t>
            </a:r>
            <a:r>
              <a:rPr lang="en-US" altLang="zh-CN" sz="1600" b="1" dirty="0">
                <a:solidFill>
                  <a:srgbClr val="245794"/>
                </a:solidFill>
              </a:rPr>
              <a:t>, gender, </a:t>
            </a:r>
            <a:endParaRPr lang="en-US" altLang="zh-CN" sz="1600" b="1" dirty="0" smtClean="0">
              <a:solidFill>
                <a:srgbClr val="245794"/>
              </a:solidFill>
            </a:endParaRPr>
          </a:p>
          <a:p>
            <a:r>
              <a:rPr lang="en-US" altLang="zh-CN" sz="1600" b="1" dirty="0" smtClean="0">
                <a:solidFill>
                  <a:srgbClr val="245794"/>
                </a:solidFill>
              </a:rPr>
              <a:t>city</a:t>
            </a:r>
            <a:r>
              <a:rPr lang="en-US" altLang="zh-CN" sz="1600" b="1" dirty="0">
                <a:solidFill>
                  <a:srgbClr val="245794"/>
                </a:solidFill>
              </a:rPr>
              <a:t>, occupation, </a:t>
            </a:r>
            <a:endParaRPr lang="en-US" altLang="zh-CN" sz="1600" b="1" dirty="0" smtClean="0">
              <a:solidFill>
                <a:srgbClr val="245794"/>
              </a:solidFill>
            </a:endParaRPr>
          </a:p>
          <a:p>
            <a:r>
              <a:rPr lang="en-US" altLang="zh-CN" sz="1600" b="1" dirty="0" smtClean="0">
                <a:solidFill>
                  <a:srgbClr val="245794"/>
                </a:solidFill>
              </a:rPr>
              <a:t>locations </a:t>
            </a:r>
            <a:r>
              <a:rPr lang="en-US" altLang="zh-CN" sz="1600" b="1" dirty="0">
                <a:solidFill>
                  <a:srgbClr val="245794"/>
                </a:solidFill>
              </a:rPr>
              <a:t>… </a:t>
            </a:r>
          </a:p>
          <a:p>
            <a:endParaRPr lang="en-US" dirty="0"/>
          </a:p>
        </p:txBody>
      </p:sp>
    </p:spTree>
    <p:extLst>
      <p:ext uri="{BB962C8B-B14F-4D97-AF65-F5344CB8AC3E}">
        <p14:creationId xmlns:p14="http://schemas.microsoft.com/office/powerpoint/2010/main" val="56448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Related Work</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36</a:t>
            </a:fld>
            <a:endParaRPr lang="en-SG" dirty="0"/>
          </a:p>
        </p:txBody>
      </p:sp>
      <p:sp>
        <p:nvSpPr>
          <p:cNvPr id="6" name="内容占位符 2"/>
          <p:cNvSpPr txBox="1">
            <a:spLocks/>
          </p:cNvSpPr>
          <p:nvPr/>
        </p:nvSpPr>
        <p:spPr>
          <a:xfrm>
            <a:off x="381000" y="1371600"/>
            <a:ext cx="8229600" cy="4597971"/>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4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Zhang et al. KDD 2016. “</a:t>
            </a:r>
            <a:r>
              <a:rPr lang="en-US" sz="2000" i="1" dirty="0" smtClean="0"/>
              <a:t>Collaborative Knowledge Base Embedding for Recommender Systems</a:t>
            </a:r>
            <a:r>
              <a:rPr lang="en-US" sz="2000" dirty="0" smtClean="0"/>
              <a:t>”.    Work from Microsoft Research. </a:t>
            </a:r>
            <a:endParaRPr lang="en-US" sz="20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2126493"/>
            <a:ext cx="7734300" cy="4663816"/>
          </a:xfrm>
          <a:prstGeom prst="rect">
            <a:avLst/>
          </a:prstGeom>
        </p:spPr>
      </p:pic>
      <p:cxnSp>
        <p:nvCxnSpPr>
          <p:cNvPr id="9" name="直接箭头连接符 8"/>
          <p:cNvCxnSpPr/>
          <p:nvPr/>
        </p:nvCxnSpPr>
        <p:spPr>
          <a:xfrm flipV="1">
            <a:off x="4038600" y="2743200"/>
            <a:ext cx="1295400" cy="533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341620" y="2558534"/>
            <a:ext cx="1469761" cy="369332"/>
          </a:xfrm>
          <a:prstGeom prst="rect">
            <a:avLst/>
          </a:prstGeom>
          <a:noFill/>
        </p:spPr>
        <p:txBody>
          <a:bodyPr wrap="none" rtlCol="0">
            <a:spAutoFit/>
          </a:bodyPr>
          <a:lstStyle/>
          <a:p>
            <a:r>
              <a:rPr lang="en-US" dirty="0" smtClean="0">
                <a:solidFill>
                  <a:srgbClr val="FF0000"/>
                </a:solidFill>
              </a:rPr>
              <a:t>Inner Product</a:t>
            </a:r>
            <a:endParaRPr lang="en-US" dirty="0">
              <a:solidFill>
                <a:srgbClr val="FF0000"/>
              </a:solidFill>
            </a:endParaRPr>
          </a:p>
        </p:txBody>
      </p:sp>
    </p:spTree>
    <p:extLst>
      <p:ext uri="{BB962C8B-B14F-4D97-AF65-F5344CB8AC3E}">
        <p14:creationId xmlns:p14="http://schemas.microsoft.com/office/powerpoint/2010/main" val="12232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Summarize Related Work</a:t>
            </a:r>
            <a:endParaRPr lang="en-US" dirty="0"/>
          </a:p>
        </p:txBody>
      </p:sp>
      <p:sp>
        <p:nvSpPr>
          <p:cNvPr id="3" name="内容占位符 2"/>
          <p:cNvSpPr>
            <a:spLocks noGrp="1"/>
          </p:cNvSpPr>
          <p:nvPr>
            <p:ph idx="1"/>
          </p:nvPr>
        </p:nvSpPr>
        <p:spPr>
          <a:xfrm>
            <a:off x="467544" y="1700808"/>
            <a:ext cx="8371656" cy="4792067"/>
          </a:xfrm>
        </p:spPr>
        <p:txBody>
          <a:bodyPr>
            <a:normAutofit fontScale="92500" lnSpcReduction="10000"/>
          </a:bodyPr>
          <a:lstStyle/>
          <a:p>
            <a:r>
              <a:rPr lang="en-US" dirty="0" smtClean="0"/>
              <a:t>Deep Learning (e.g., SDAE, CNN, SCAE) is only used for modelling </a:t>
            </a:r>
            <a:r>
              <a:rPr lang="en-US" dirty="0" smtClean="0">
                <a:solidFill>
                  <a:srgbClr val="FF0000"/>
                </a:solidFill>
              </a:rPr>
              <a:t>SIDE INFORMATION </a:t>
            </a:r>
            <a:r>
              <a:rPr lang="en-US" dirty="0" smtClean="0"/>
              <a:t>of users and items. </a:t>
            </a:r>
          </a:p>
          <a:p>
            <a:r>
              <a:rPr lang="en-US" dirty="0"/>
              <a:t>For modelling the </a:t>
            </a:r>
            <a:r>
              <a:rPr lang="en-US" dirty="0">
                <a:solidFill>
                  <a:srgbClr val="FF0000"/>
                </a:solidFill>
              </a:rPr>
              <a:t>interaction</a:t>
            </a:r>
            <a:r>
              <a:rPr lang="en-US" dirty="0"/>
              <a:t> between users and items, </a:t>
            </a:r>
            <a:r>
              <a:rPr lang="en-US" dirty="0" smtClean="0"/>
              <a:t>existing work still uses the simple </a:t>
            </a:r>
            <a:r>
              <a:rPr lang="en-US" dirty="0" smtClean="0">
                <a:solidFill>
                  <a:srgbClr val="FF0000"/>
                </a:solidFill>
              </a:rPr>
              <a:t>inner product </a:t>
            </a:r>
            <a:r>
              <a:rPr lang="en-US" dirty="0" smtClean="0"/>
              <a:t>(as used in the basic MF). </a:t>
            </a:r>
            <a:endParaRPr lang="en-US" dirty="0"/>
          </a:p>
          <a:p>
            <a:endParaRPr lang="en-US" dirty="0"/>
          </a:p>
          <a:p>
            <a:r>
              <a:rPr lang="en-US" dirty="0" smtClean="0"/>
              <a:t>Other work in a similar vein: </a:t>
            </a:r>
          </a:p>
          <a:p>
            <a:pPr lvl="1"/>
            <a:r>
              <a:rPr lang="en-US" sz="1900" dirty="0"/>
              <a:t>Y. Song et al. SIGIR 2016. "</a:t>
            </a:r>
            <a:r>
              <a:rPr lang="en-US" sz="1900" i="1" dirty="0"/>
              <a:t>Multi-Rate Deep Learning for Temporal </a:t>
            </a:r>
            <a:r>
              <a:rPr lang="en-US" sz="1900" i="1" dirty="0" smtClean="0"/>
              <a:t>Recommendation</a:t>
            </a:r>
            <a:r>
              <a:rPr lang="en-US" sz="1900" dirty="0" smtClean="0"/>
              <a:t>“</a:t>
            </a:r>
          </a:p>
          <a:p>
            <a:pPr lvl="1"/>
            <a:r>
              <a:rPr lang="en-US" sz="1900" dirty="0"/>
              <a:t>H. Wang et al. KDD 2015. "</a:t>
            </a:r>
            <a:r>
              <a:rPr lang="en-US" sz="1900" i="1" dirty="0"/>
              <a:t>Collaborative deep learning for recommender </a:t>
            </a:r>
            <a:r>
              <a:rPr lang="en-US" sz="1900" i="1" dirty="0" smtClean="0"/>
              <a:t>systems</a:t>
            </a:r>
            <a:r>
              <a:rPr lang="en-US" sz="1900" dirty="0" smtClean="0"/>
              <a:t>“</a:t>
            </a:r>
          </a:p>
          <a:p>
            <a:pPr lvl="1"/>
            <a:r>
              <a:rPr lang="en-US" sz="1900" dirty="0"/>
              <a:t>A. </a:t>
            </a:r>
            <a:r>
              <a:rPr lang="en-US" sz="1900" dirty="0" err="1"/>
              <a:t>Elkahky</a:t>
            </a:r>
            <a:r>
              <a:rPr lang="en-US" sz="1900" dirty="0"/>
              <a:t> et al. WWW 2015. "</a:t>
            </a:r>
            <a:r>
              <a:rPr lang="en-US" sz="1900" i="1" dirty="0"/>
              <a:t>A Multi-View Deep Learning Approach for Cross Domain User Modeling in Recommendation </a:t>
            </a:r>
            <a:r>
              <a:rPr lang="en-US" sz="1900" i="1" dirty="0" smtClean="0"/>
              <a:t>Systems</a:t>
            </a:r>
            <a:r>
              <a:rPr lang="en-US" sz="1900" dirty="0" smtClean="0"/>
              <a:t>“</a:t>
            </a:r>
          </a:p>
          <a:p>
            <a:pPr lvl="1"/>
            <a:r>
              <a:rPr lang="en-US" sz="1900" dirty="0"/>
              <a:t>X. Wang et al. MM 2014. "</a:t>
            </a:r>
            <a:r>
              <a:rPr lang="en-US" sz="1900" i="1" dirty="0"/>
              <a:t>Improving content-based and hybrid music recommendation using deep learning</a:t>
            </a:r>
            <a:r>
              <a:rPr lang="en-US" sz="1900" dirty="0" smtClean="0"/>
              <a:t>"</a:t>
            </a:r>
          </a:p>
          <a:p>
            <a:pPr lvl="1"/>
            <a:r>
              <a:rPr lang="en-US" sz="1900" dirty="0" err="1" smtClean="0"/>
              <a:t>Oord</a:t>
            </a:r>
            <a:r>
              <a:rPr lang="en-US" sz="1900" dirty="0" smtClean="0"/>
              <a:t> </a:t>
            </a:r>
            <a:r>
              <a:rPr lang="en-US" sz="1900" dirty="0"/>
              <a:t>et al. NIPS 2013. "</a:t>
            </a:r>
            <a:r>
              <a:rPr lang="en-US" sz="1900" i="1" dirty="0"/>
              <a:t>Deep content-based music recommendation</a:t>
            </a:r>
            <a:r>
              <a:rPr lang="en-US" sz="1900" dirty="0" smtClean="0"/>
              <a:t>"</a:t>
            </a:r>
            <a:endParaRPr lang="en-US" sz="1900" dirty="0"/>
          </a:p>
        </p:txBody>
      </p:sp>
      <p:sp>
        <p:nvSpPr>
          <p:cNvPr id="4" name="灯片编号占位符 3"/>
          <p:cNvSpPr>
            <a:spLocks noGrp="1"/>
          </p:cNvSpPr>
          <p:nvPr>
            <p:ph type="sldNum" sz="quarter" idx="12"/>
          </p:nvPr>
        </p:nvSpPr>
        <p:spPr/>
        <p:txBody>
          <a:bodyPr/>
          <a:lstStyle/>
          <a:p>
            <a:fld id="{7D75B9EA-579D-4E82-A1B2-247215221A92}" type="slidenum">
              <a:rPr lang="en-SG" smtClean="0"/>
              <a:pPr/>
              <a:t>37</a:t>
            </a:fld>
            <a:endParaRPr lang="en-SG" dirty="0"/>
          </a:p>
        </p:txBody>
      </p:sp>
    </p:spTree>
    <p:extLst>
      <p:ext uri="{BB962C8B-B14F-4D97-AF65-F5344CB8AC3E}">
        <p14:creationId xmlns:p14="http://schemas.microsoft.com/office/powerpoint/2010/main" val="378562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Proposed Methods</a:t>
            </a:r>
            <a:endParaRPr lang="en-US" dirty="0"/>
          </a:p>
        </p:txBody>
      </p:sp>
      <p:sp>
        <p:nvSpPr>
          <p:cNvPr id="3" name="内容占位符 2"/>
          <p:cNvSpPr>
            <a:spLocks noGrp="1"/>
          </p:cNvSpPr>
          <p:nvPr>
            <p:ph idx="1"/>
          </p:nvPr>
        </p:nvSpPr>
        <p:spPr/>
        <p:txBody>
          <a:bodyPr/>
          <a:lstStyle/>
          <a:p>
            <a:endParaRPr lang="en-US" dirty="0" smtClean="0"/>
          </a:p>
          <a:p>
            <a:endParaRPr lang="en-US" dirty="0"/>
          </a:p>
          <a:p>
            <a:pPr marL="0" indent="0">
              <a:buNone/>
            </a:pPr>
            <a:endParaRPr lang="en-US" dirty="0"/>
          </a:p>
          <a:p>
            <a:r>
              <a:rPr lang="en-US" sz="2800" dirty="0" smtClean="0"/>
              <a:t>Our Proposals:</a:t>
            </a:r>
          </a:p>
          <a:p>
            <a:pPr lvl="1"/>
            <a:r>
              <a:rPr lang="en-US" dirty="0" smtClean="0"/>
              <a:t>A </a:t>
            </a:r>
            <a:r>
              <a:rPr lang="en-US" i="1" dirty="0" smtClean="0"/>
              <a:t>Neural Collaborative Filtering </a:t>
            </a:r>
            <a:r>
              <a:rPr lang="en-US" dirty="0" smtClean="0"/>
              <a:t>(</a:t>
            </a:r>
            <a:r>
              <a:rPr lang="en-US" dirty="0" smtClean="0">
                <a:solidFill>
                  <a:srgbClr val="0000FF"/>
                </a:solidFill>
              </a:rPr>
              <a:t>NCF</a:t>
            </a:r>
            <a:r>
              <a:rPr lang="en-US" dirty="0" smtClean="0"/>
              <a:t>) framework that learns the </a:t>
            </a:r>
            <a:r>
              <a:rPr lang="en-US" dirty="0" smtClean="0">
                <a:solidFill>
                  <a:srgbClr val="FF0000"/>
                </a:solidFill>
              </a:rPr>
              <a:t>interaction function </a:t>
            </a:r>
            <a:r>
              <a:rPr lang="en-US" dirty="0" smtClean="0"/>
              <a:t>with a deep neural network.</a:t>
            </a:r>
          </a:p>
          <a:p>
            <a:pPr lvl="1"/>
            <a:r>
              <a:rPr lang="en-US" dirty="0" smtClean="0"/>
              <a:t>A NCF instance that generalizes the MF model (</a:t>
            </a:r>
            <a:r>
              <a:rPr lang="en-US" dirty="0" smtClean="0">
                <a:solidFill>
                  <a:srgbClr val="0000FF"/>
                </a:solidFill>
              </a:rPr>
              <a:t>GMF</a:t>
            </a:r>
            <a:r>
              <a:rPr lang="en-US" dirty="0" smtClean="0"/>
              <a:t>).</a:t>
            </a:r>
          </a:p>
          <a:p>
            <a:pPr lvl="1"/>
            <a:r>
              <a:rPr lang="en-US" dirty="0" smtClean="0"/>
              <a:t>A NCF instance that models nonlinearities with a multi-layer perceptron (</a:t>
            </a:r>
            <a:r>
              <a:rPr lang="en-US" dirty="0" smtClean="0">
                <a:solidFill>
                  <a:srgbClr val="0000FF"/>
                </a:solidFill>
              </a:rPr>
              <a:t>MLP</a:t>
            </a:r>
            <a:r>
              <a:rPr lang="en-US" dirty="0" smtClean="0"/>
              <a:t>)</a:t>
            </a:r>
          </a:p>
          <a:p>
            <a:pPr lvl="1"/>
            <a:r>
              <a:rPr lang="en-US" dirty="0" smtClean="0"/>
              <a:t>A NCF instance </a:t>
            </a:r>
            <a:r>
              <a:rPr lang="en-US" dirty="0" err="1" smtClean="0">
                <a:solidFill>
                  <a:srgbClr val="0000FF"/>
                </a:solidFill>
              </a:rPr>
              <a:t>NeuMF</a:t>
            </a:r>
            <a:r>
              <a:rPr lang="en-US" dirty="0" smtClean="0">
                <a:solidFill>
                  <a:srgbClr val="0000FF"/>
                </a:solidFill>
              </a:rPr>
              <a:t> </a:t>
            </a:r>
            <a:r>
              <a:rPr lang="en-US" dirty="0" smtClean="0"/>
              <a:t>that fuses GMF and MLP. </a:t>
            </a:r>
          </a:p>
        </p:txBody>
      </p:sp>
      <p:sp>
        <p:nvSpPr>
          <p:cNvPr id="4" name="灯片编号占位符 3"/>
          <p:cNvSpPr>
            <a:spLocks noGrp="1"/>
          </p:cNvSpPr>
          <p:nvPr>
            <p:ph type="sldNum" sz="quarter" idx="12"/>
          </p:nvPr>
        </p:nvSpPr>
        <p:spPr/>
        <p:txBody>
          <a:bodyPr/>
          <a:lstStyle/>
          <a:p>
            <a:fld id="{7D75B9EA-579D-4E82-A1B2-247215221A92}" type="slidenum">
              <a:rPr lang="en-SG" smtClean="0"/>
              <a:pPr/>
              <a:t>38</a:t>
            </a:fld>
            <a:endParaRPr lang="en-SG" dirty="0"/>
          </a:p>
        </p:txBody>
      </p:sp>
    </p:spTree>
    <p:extLst>
      <p:ext uri="{BB962C8B-B14F-4D97-AF65-F5344CB8AC3E}">
        <p14:creationId xmlns:p14="http://schemas.microsoft.com/office/powerpoint/2010/main" val="2095501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NCF Framework</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39</a:t>
            </a:fld>
            <a:endParaRPr lang="en-SG"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639" y="2667001"/>
            <a:ext cx="5690942" cy="3733799"/>
          </a:xfrm>
          <a:prstGeom prst="rect">
            <a:avLst/>
          </a:prstGeom>
        </p:spPr>
      </p:pic>
      <p:sp>
        <p:nvSpPr>
          <p:cNvPr id="6" name="文本框 5"/>
          <p:cNvSpPr txBox="1"/>
          <p:nvPr/>
        </p:nvSpPr>
        <p:spPr>
          <a:xfrm>
            <a:off x="395536" y="1857459"/>
            <a:ext cx="7883633" cy="954107"/>
          </a:xfrm>
          <a:prstGeom prst="rect">
            <a:avLst/>
          </a:prstGeom>
          <a:noFill/>
        </p:spPr>
        <p:txBody>
          <a:bodyPr wrap="none" rtlCol="0">
            <a:spAutoFit/>
          </a:bodyPr>
          <a:lstStyle/>
          <a:p>
            <a:r>
              <a:rPr lang="en-US" sz="2000" b="1" dirty="0" smtClean="0"/>
              <a:t>NCF uses a multi-layer model to learn the user-item interaction function </a:t>
            </a:r>
            <a:endParaRPr lang="en-US" sz="2000" b="1" i="1" baseline="-25000" dirty="0" smtClean="0"/>
          </a:p>
          <a:p>
            <a:pPr marL="285750" indent="-285750">
              <a:buFontTx/>
              <a:buChar char="-"/>
            </a:pPr>
            <a:r>
              <a:rPr lang="en-US" dirty="0" smtClean="0"/>
              <a:t>Input: sparse feature vector for user </a:t>
            </a:r>
            <a:r>
              <a:rPr lang="en-US" i="1" dirty="0" smtClean="0"/>
              <a:t>u </a:t>
            </a:r>
            <a:r>
              <a:rPr lang="en-US" dirty="0" smtClean="0"/>
              <a:t>(</a:t>
            </a:r>
            <a:r>
              <a:rPr lang="en-US" b="1" dirty="0" smtClean="0"/>
              <a:t>v</a:t>
            </a:r>
            <a:r>
              <a:rPr lang="en-US" baseline="-25000" dirty="0" smtClean="0"/>
              <a:t>u</a:t>
            </a:r>
            <a:r>
              <a:rPr lang="en-US" dirty="0" smtClean="0"/>
              <a:t>) and item </a:t>
            </a:r>
            <a:r>
              <a:rPr lang="en-US" i="1" dirty="0" err="1" smtClean="0"/>
              <a:t>i</a:t>
            </a:r>
            <a:r>
              <a:rPr lang="en-US" i="1" dirty="0" smtClean="0"/>
              <a:t> </a:t>
            </a:r>
            <a:r>
              <a:rPr lang="en-US" dirty="0" smtClean="0"/>
              <a:t>(</a:t>
            </a:r>
            <a:r>
              <a:rPr lang="en-US" b="1" dirty="0" smtClean="0"/>
              <a:t>v</a:t>
            </a:r>
            <a:r>
              <a:rPr lang="en-US" baseline="-25000" dirty="0" smtClean="0"/>
              <a:t>i</a:t>
            </a:r>
            <a:r>
              <a:rPr lang="en-US" dirty="0" smtClean="0"/>
              <a:t>)</a:t>
            </a:r>
          </a:p>
          <a:p>
            <a:pPr marL="285750" indent="-285750">
              <a:buFontTx/>
              <a:buChar char="-"/>
            </a:pPr>
            <a:r>
              <a:rPr lang="en-US" dirty="0" smtClean="0"/>
              <a:t>Output: predicted score </a:t>
            </a:r>
            <a:r>
              <a:rPr lang="cy-GB" b="1" i="1" dirty="0">
                <a:latin typeface="Times New Roman" panose="02020603050405020304" pitchFamily="18" charset="0"/>
                <a:cs typeface="Times New Roman" panose="02020603050405020304" pitchFamily="18" charset="0"/>
              </a:rPr>
              <a:t>ŷ</a:t>
            </a:r>
            <a:r>
              <a:rPr lang="en-US" b="1" i="1" baseline="-25000" dirty="0" err="1" smtClean="0">
                <a:latin typeface="Times New Roman" panose="02020603050405020304" pitchFamily="18" charset="0"/>
                <a:cs typeface="Times New Roman" panose="02020603050405020304" pitchFamily="18" charset="0"/>
              </a:rPr>
              <a:t>ui</a:t>
            </a:r>
            <a:endParaRPr lang="en-US" b="1" i="1" baseline="-25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299284"/>
            <a:ext cx="3429000" cy="570207"/>
          </a:xfrm>
          <a:prstGeom prst="rect">
            <a:avLst/>
          </a:prstGeom>
        </p:spPr>
      </p:pic>
      <p:sp>
        <p:nvSpPr>
          <p:cNvPr id="12" name="文本框 11"/>
          <p:cNvSpPr txBox="1"/>
          <p:nvPr/>
        </p:nvSpPr>
        <p:spPr>
          <a:xfrm>
            <a:off x="0" y="4741109"/>
            <a:ext cx="3233639" cy="1323439"/>
          </a:xfrm>
          <a:prstGeom prst="rect">
            <a:avLst/>
          </a:prstGeom>
          <a:noFill/>
        </p:spPr>
        <p:txBody>
          <a:bodyPr wrap="square" rtlCol="0">
            <a:spAutoFit/>
          </a:bodyPr>
          <a:lstStyle/>
          <a:p>
            <a:r>
              <a:rPr lang="en-US" sz="1600" b="1" dirty="0" smtClean="0">
                <a:solidFill>
                  <a:srgbClr val="245794"/>
                </a:solidFill>
              </a:rPr>
              <a:t>Note: Input feature vector can be more than just user/item ID; it can include any categorical variables, such as attributes, contexts and content. </a:t>
            </a:r>
            <a:endParaRPr lang="en-US" sz="1600" b="1" dirty="0">
              <a:solidFill>
                <a:srgbClr val="245794"/>
              </a:solidFill>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r="53145" b="50690"/>
          <a:stretch/>
        </p:blipFill>
        <p:spPr>
          <a:xfrm>
            <a:off x="3429000" y="1409263"/>
            <a:ext cx="2499869" cy="437477"/>
          </a:xfrm>
          <a:prstGeom prst="rect">
            <a:avLst/>
          </a:prstGeom>
        </p:spPr>
      </p:pic>
    </p:spTree>
    <p:extLst>
      <p:ext uri="{BB962C8B-B14F-4D97-AF65-F5344CB8AC3E}">
        <p14:creationId xmlns:p14="http://schemas.microsoft.com/office/powerpoint/2010/main" val="14054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Collaborative Filtering (CF)</a:t>
            </a:r>
            <a:endParaRPr lang="en-US" dirty="0"/>
          </a:p>
        </p:txBody>
      </p:sp>
      <p:sp>
        <p:nvSpPr>
          <p:cNvPr id="3" name="内容占位符 2"/>
          <p:cNvSpPr>
            <a:spLocks noGrp="1"/>
          </p:cNvSpPr>
          <p:nvPr>
            <p:ph idx="1"/>
          </p:nvPr>
        </p:nvSpPr>
        <p:spPr>
          <a:xfrm>
            <a:off x="315144" y="1619815"/>
            <a:ext cx="8828856" cy="1047185"/>
          </a:xfrm>
        </p:spPr>
        <p:txBody>
          <a:bodyPr/>
          <a:lstStyle/>
          <a:p>
            <a:pPr marL="0" indent="0">
              <a:buNone/>
            </a:pPr>
            <a:r>
              <a:rPr lang="en-US" i="1" dirty="0"/>
              <a:t>“CF </a:t>
            </a:r>
            <a:r>
              <a:rPr lang="en-US" i="1" dirty="0" smtClean="0"/>
              <a:t>makes predictions </a:t>
            </a:r>
            <a:r>
              <a:rPr lang="en-US" i="1" dirty="0"/>
              <a:t>(</a:t>
            </a:r>
            <a:r>
              <a:rPr lang="en-US" b="1" i="1" dirty="0"/>
              <a:t>filtering</a:t>
            </a:r>
            <a:r>
              <a:rPr lang="en-US" i="1" dirty="0"/>
              <a:t>) about </a:t>
            </a:r>
            <a:r>
              <a:rPr lang="en-US" i="1" dirty="0" smtClean="0"/>
              <a:t>a user’s interest </a:t>
            </a:r>
            <a:r>
              <a:rPr lang="en-US" i="1" dirty="0"/>
              <a:t>by collecting preferences </a:t>
            </a:r>
            <a:r>
              <a:rPr lang="en-US" i="1" dirty="0" smtClean="0"/>
              <a:t>information </a:t>
            </a:r>
            <a:r>
              <a:rPr lang="en-US" i="1" dirty="0"/>
              <a:t>from many users (</a:t>
            </a:r>
            <a:r>
              <a:rPr lang="en-US" b="1" i="1" dirty="0"/>
              <a:t>collaborating</a:t>
            </a:r>
            <a:r>
              <a:rPr lang="en-US" i="1" dirty="0"/>
              <a:t>)” </a:t>
            </a:r>
          </a:p>
        </p:txBody>
      </p:sp>
      <p:sp>
        <p:nvSpPr>
          <p:cNvPr id="4" name="灯片编号占位符 3"/>
          <p:cNvSpPr>
            <a:spLocks noGrp="1"/>
          </p:cNvSpPr>
          <p:nvPr>
            <p:ph type="sldNum" sz="quarter" idx="12"/>
          </p:nvPr>
        </p:nvSpPr>
        <p:spPr/>
        <p:txBody>
          <a:bodyPr/>
          <a:lstStyle/>
          <a:p>
            <a:fld id="{7D75B9EA-579D-4E82-A1B2-247215221A92}" type="slidenum">
              <a:rPr lang="en-SG" smtClean="0"/>
              <a:pPr/>
              <a:t>4</a:t>
            </a:fld>
            <a:endParaRPr lang="en-SG" dirty="0"/>
          </a:p>
        </p:txBody>
      </p:sp>
      <p:pic>
        <p:nvPicPr>
          <p:cNvPr id="6" name="Shape 197"/>
          <p:cNvPicPr/>
          <p:nvPr/>
        </p:nvPicPr>
        <p:blipFill>
          <a:blip r:embed="rId3"/>
          <a:stretch>
            <a:fillRect/>
          </a:stretch>
        </p:blipFill>
        <p:spPr>
          <a:xfrm>
            <a:off x="76200" y="3429000"/>
            <a:ext cx="2809056" cy="2057400"/>
          </a:xfrm>
          <a:prstGeom prst="rect">
            <a:avLst/>
          </a:prstGeom>
          <a:ln>
            <a:noFill/>
          </a:ln>
        </p:spPr>
      </p:pic>
      <p:pic>
        <p:nvPicPr>
          <p:cNvPr id="7" name="Shape 196"/>
          <p:cNvPicPr/>
          <p:nvPr/>
        </p:nvPicPr>
        <p:blipFill>
          <a:blip r:embed="rId4"/>
          <a:stretch>
            <a:fillRect/>
          </a:stretch>
        </p:blipFill>
        <p:spPr>
          <a:xfrm>
            <a:off x="3505200" y="3566880"/>
            <a:ext cx="2133600" cy="1690920"/>
          </a:xfrm>
          <a:prstGeom prst="rect">
            <a:avLst/>
          </a:prstGeom>
          <a:ln>
            <a:noFill/>
          </a:ln>
        </p:spPr>
      </p:pic>
      <p:sp>
        <p:nvSpPr>
          <p:cNvPr id="8" name="CustomShape 3"/>
          <p:cNvSpPr/>
          <p:nvPr/>
        </p:nvSpPr>
        <p:spPr>
          <a:xfrm>
            <a:off x="2976768" y="4419600"/>
            <a:ext cx="425414" cy="239713"/>
          </a:xfrm>
          <a:prstGeom prst="rightArrow">
            <a:avLst>
              <a:gd name="adj1" fmla="val 50000"/>
              <a:gd name="adj2" fmla="val 50000"/>
            </a:avLst>
          </a:prstGeom>
          <a:solidFill>
            <a:srgbClr val="EEEEEE"/>
          </a:solidFill>
          <a:ln w="9360">
            <a:solidFill>
              <a:srgbClr val="595959"/>
            </a:solidFill>
            <a:round/>
          </a:ln>
        </p:spPr>
      </p:sp>
      <p:sp>
        <p:nvSpPr>
          <p:cNvPr id="10" name="CustomShape 3"/>
          <p:cNvSpPr/>
          <p:nvPr/>
        </p:nvSpPr>
        <p:spPr>
          <a:xfrm rot="18724212">
            <a:off x="5650024" y="3847302"/>
            <a:ext cx="425414" cy="239713"/>
          </a:xfrm>
          <a:prstGeom prst="rightArrow">
            <a:avLst>
              <a:gd name="adj1" fmla="val 50000"/>
              <a:gd name="adj2" fmla="val 50000"/>
            </a:avLst>
          </a:prstGeom>
          <a:solidFill>
            <a:srgbClr val="EEEEEE"/>
          </a:solidFill>
          <a:ln w="9360">
            <a:solidFill>
              <a:srgbClr val="595959"/>
            </a:solidFill>
            <a:round/>
          </a:ln>
        </p:spPr>
      </p:sp>
      <p:sp>
        <p:nvSpPr>
          <p:cNvPr id="11" name="CustomShape 3"/>
          <p:cNvSpPr/>
          <p:nvPr/>
        </p:nvSpPr>
        <p:spPr>
          <a:xfrm rot="1372660">
            <a:off x="5659677" y="4701130"/>
            <a:ext cx="425414" cy="239713"/>
          </a:xfrm>
          <a:prstGeom prst="rightArrow">
            <a:avLst>
              <a:gd name="adj1" fmla="val 50000"/>
              <a:gd name="adj2" fmla="val 50000"/>
            </a:avLst>
          </a:prstGeom>
          <a:solidFill>
            <a:srgbClr val="EEEEEE"/>
          </a:solidFill>
          <a:ln w="9360">
            <a:solidFill>
              <a:srgbClr val="595959"/>
            </a:solidFill>
            <a:round/>
          </a:ln>
        </p:spPr>
      </p:sp>
      <p:sp>
        <p:nvSpPr>
          <p:cNvPr id="12" name="文本框 11"/>
          <p:cNvSpPr txBox="1"/>
          <p:nvPr/>
        </p:nvSpPr>
        <p:spPr>
          <a:xfrm>
            <a:off x="6172200" y="3148777"/>
            <a:ext cx="2885256" cy="954107"/>
          </a:xfrm>
          <a:prstGeom prst="rect">
            <a:avLst/>
          </a:prstGeom>
          <a:noFill/>
        </p:spPr>
        <p:txBody>
          <a:bodyPr wrap="square" rtlCol="0">
            <a:spAutoFit/>
          </a:bodyPr>
          <a:lstStyle/>
          <a:p>
            <a:r>
              <a:rPr lang="en-US" sz="2000" dirty="0" smtClean="0"/>
              <a:t>1. Neighbor-based: </a:t>
            </a:r>
          </a:p>
          <a:p>
            <a:r>
              <a:rPr lang="en-US" dirty="0" smtClean="0"/>
              <a:t>- Do prediction based on the similarity of users/items. </a:t>
            </a:r>
            <a:endParaRPr lang="en-US" dirty="0"/>
          </a:p>
        </p:txBody>
      </p:sp>
      <p:sp>
        <p:nvSpPr>
          <p:cNvPr id="13" name="文本框 12"/>
          <p:cNvSpPr txBox="1"/>
          <p:nvPr/>
        </p:nvSpPr>
        <p:spPr>
          <a:xfrm>
            <a:off x="6172200" y="4482432"/>
            <a:ext cx="2854659" cy="954107"/>
          </a:xfrm>
          <a:prstGeom prst="rect">
            <a:avLst/>
          </a:prstGeom>
          <a:noFill/>
        </p:spPr>
        <p:txBody>
          <a:bodyPr wrap="square" rtlCol="0">
            <a:spAutoFit/>
          </a:bodyPr>
          <a:lstStyle/>
          <a:p>
            <a:r>
              <a:rPr lang="en-US" sz="2000" dirty="0"/>
              <a:t>2</a:t>
            </a:r>
            <a:r>
              <a:rPr lang="en-US" sz="2000" dirty="0" smtClean="0"/>
              <a:t>. Model-based: </a:t>
            </a:r>
          </a:p>
          <a:p>
            <a:r>
              <a:rPr lang="en-US" dirty="0" smtClean="0"/>
              <a:t>- Assume data is generated by an underlying model.  </a:t>
            </a:r>
            <a:endParaRPr lang="en-US" dirty="0"/>
          </a:p>
        </p:txBody>
      </p:sp>
    </p:spTree>
    <p:extLst>
      <p:ext uri="{BB962C8B-B14F-4D97-AF65-F5344CB8AC3E}">
        <p14:creationId xmlns:p14="http://schemas.microsoft.com/office/powerpoint/2010/main" val="12565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6843464" cy="1152128"/>
          </a:xfrm>
        </p:spPr>
        <p:txBody>
          <a:bodyPr>
            <a:normAutofit fontScale="90000"/>
          </a:bodyPr>
          <a:lstStyle/>
          <a:p>
            <a:r>
              <a:rPr lang="en-US" dirty="0" smtClean="0"/>
              <a:t>Generalized Matrix Factorization (GMF)</a:t>
            </a:r>
            <a:endParaRPr lang="en-US" dirty="0"/>
          </a:p>
        </p:txBody>
      </p:sp>
      <p:sp>
        <p:nvSpPr>
          <p:cNvPr id="3" name="内容占位符 2"/>
          <p:cNvSpPr>
            <a:spLocks noGrp="1"/>
          </p:cNvSpPr>
          <p:nvPr>
            <p:ph idx="1"/>
          </p:nvPr>
        </p:nvSpPr>
        <p:spPr/>
        <p:txBody>
          <a:bodyPr/>
          <a:lstStyle/>
          <a:p>
            <a:r>
              <a:rPr lang="en-US" dirty="0" smtClean="0"/>
              <a:t>NCF can express and generalize MF:</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40</a:t>
            </a:fld>
            <a:endParaRPr lang="en-SG"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599" y="2782593"/>
            <a:ext cx="3903101" cy="64904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495786"/>
            <a:ext cx="4724400" cy="3008013"/>
          </a:xfrm>
          <a:prstGeom prst="rect">
            <a:avLst/>
          </a:prstGeom>
        </p:spPr>
      </p:pic>
      <p:sp>
        <p:nvSpPr>
          <p:cNvPr id="8" name="文本框 7"/>
          <p:cNvSpPr txBox="1"/>
          <p:nvPr/>
        </p:nvSpPr>
        <p:spPr>
          <a:xfrm>
            <a:off x="228600" y="3657600"/>
            <a:ext cx="4419600" cy="1415772"/>
          </a:xfrm>
          <a:prstGeom prst="rect">
            <a:avLst/>
          </a:prstGeom>
          <a:noFill/>
        </p:spPr>
        <p:txBody>
          <a:bodyPr wrap="square" rtlCol="0">
            <a:spAutoFit/>
          </a:bodyPr>
          <a:lstStyle/>
          <a:p>
            <a:r>
              <a:rPr lang="en-US" dirty="0" smtClean="0">
                <a:solidFill>
                  <a:srgbClr val="245794"/>
                </a:solidFill>
              </a:rPr>
              <a:t>Let we define </a:t>
            </a:r>
            <a:r>
              <a:rPr lang="en-US" i="1" dirty="0" smtClean="0">
                <a:solidFill>
                  <a:srgbClr val="245794"/>
                </a:solidFill>
              </a:rPr>
              <a:t>Layer 1</a:t>
            </a:r>
            <a:r>
              <a:rPr lang="en-US" dirty="0" smtClean="0">
                <a:solidFill>
                  <a:srgbClr val="245794"/>
                </a:solidFill>
              </a:rPr>
              <a:t> as an </a:t>
            </a:r>
            <a:r>
              <a:rPr lang="en-US" dirty="0" smtClean="0">
                <a:solidFill>
                  <a:srgbClr val="FF0000"/>
                </a:solidFill>
              </a:rPr>
              <a:t>element-wise product</a:t>
            </a:r>
            <a:r>
              <a:rPr lang="en-US" dirty="0" smtClean="0">
                <a:solidFill>
                  <a:srgbClr val="245794"/>
                </a:solidFill>
              </a:rPr>
              <a:t>, and </a:t>
            </a:r>
            <a:r>
              <a:rPr lang="en-US" i="1" dirty="0" smtClean="0">
                <a:solidFill>
                  <a:srgbClr val="245794"/>
                </a:solidFill>
              </a:rPr>
              <a:t>Output Layer </a:t>
            </a:r>
            <a:r>
              <a:rPr lang="en-US" dirty="0" smtClean="0">
                <a:solidFill>
                  <a:srgbClr val="245794"/>
                </a:solidFill>
              </a:rPr>
              <a:t>as a </a:t>
            </a:r>
            <a:r>
              <a:rPr lang="en-US" dirty="0" smtClean="0">
                <a:solidFill>
                  <a:srgbClr val="FF0000"/>
                </a:solidFill>
              </a:rPr>
              <a:t>fully connected layer without bias</a:t>
            </a:r>
            <a:r>
              <a:rPr lang="en-US" dirty="0" smtClean="0">
                <a:solidFill>
                  <a:srgbClr val="245794"/>
                </a:solidFill>
              </a:rPr>
              <a:t>, we have:</a:t>
            </a:r>
          </a:p>
          <a:p>
            <a:endParaRPr lang="en-US" sz="1600" b="1" dirty="0" smtClean="0">
              <a:solidFill>
                <a:srgbClr val="245794"/>
              </a:solidFill>
            </a:endParaRPr>
          </a:p>
          <a:p>
            <a:endParaRPr lang="en-US" sz="1600" b="1" dirty="0">
              <a:solidFill>
                <a:srgbClr val="245794"/>
              </a:solidFill>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4657045"/>
            <a:ext cx="3275835" cy="416327"/>
          </a:xfrm>
          <a:prstGeom prst="rect">
            <a:avLst/>
          </a:prstGeom>
        </p:spPr>
      </p:pic>
    </p:spTree>
    <p:extLst>
      <p:ext uri="{BB962C8B-B14F-4D97-AF65-F5344CB8AC3E}">
        <p14:creationId xmlns:p14="http://schemas.microsoft.com/office/powerpoint/2010/main" val="17699628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Multi-Layer Perceptron (MLP)</a:t>
            </a:r>
            <a:endParaRPr 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8600" y="1981200"/>
            <a:ext cx="5010461" cy="4009526"/>
          </a:xfrm>
        </p:spPr>
      </p:pic>
      <p:sp>
        <p:nvSpPr>
          <p:cNvPr id="4" name="灯片编号占位符 3"/>
          <p:cNvSpPr>
            <a:spLocks noGrp="1"/>
          </p:cNvSpPr>
          <p:nvPr>
            <p:ph type="sldNum" sz="quarter" idx="12"/>
          </p:nvPr>
        </p:nvSpPr>
        <p:spPr/>
        <p:txBody>
          <a:bodyPr/>
          <a:lstStyle/>
          <a:p>
            <a:fld id="{7D75B9EA-579D-4E82-A1B2-247215221A92}" type="slidenum">
              <a:rPr lang="en-SG" smtClean="0"/>
              <a:pPr/>
              <a:t>41</a:t>
            </a:fld>
            <a:endParaRPr lang="en-SG" dirty="0"/>
          </a:p>
        </p:txBody>
      </p:sp>
      <p:sp>
        <p:nvSpPr>
          <p:cNvPr id="6" name="内容占位符 2"/>
          <p:cNvSpPr txBox="1">
            <a:spLocks/>
          </p:cNvSpPr>
          <p:nvPr/>
        </p:nvSpPr>
        <p:spPr>
          <a:xfrm>
            <a:off x="228600" y="1643829"/>
            <a:ext cx="5181600" cy="4597971"/>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4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NCF can endow more nonlinearities to learn the interaction function: </a:t>
            </a:r>
            <a:endParaRPr lang="en-US"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3444389"/>
            <a:ext cx="2155626" cy="552591"/>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4518275"/>
            <a:ext cx="2762763" cy="1248969"/>
          </a:xfrm>
          <a:prstGeom prst="rect">
            <a:avLst/>
          </a:prstGeom>
        </p:spPr>
      </p:pic>
      <p:sp>
        <p:nvSpPr>
          <p:cNvPr id="13" name="文本框 12"/>
          <p:cNvSpPr txBox="1"/>
          <p:nvPr/>
        </p:nvSpPr>
        <p:spPr>
          <a:xfrm>
            <a:off x="5105400" y="1545460"/>
            <a:ext cx="4277453" cy="369332"/>
          </a:xfrm>
          <a:prstGeom prst="rect">
            <a:avLst/>
          </a:prstGeom>
          <a:noFill/>
        </p:spPr>
        <p:txBody>
          <a:bodyPr wrap="none" rtlCol="0">
            <a:spAutoFit/>
          </a:bodyPr>
          <a:lstStyle/>
          <a:p>
            <a:r>
              <a:rPr lang="en-US" dirty="0" smtClean="0">
                <a:solidFill>
                  <a:srgbClr val="245794"/>
                </a:solidFill>
              </a:rPr>
              <a:t>Activation function: </a:t>
            </a:r>
            <a:r>
              <a:rPr lang="en-US" dirty="0" err="1" smtClean="0">
                <a:solidFill>
                  <a:srgbClr val="245794"/>
                </a:solidFill>
              </a:rPr>
              <a:t>ReLU</a:t>
            </a:r>
            <a:r>
              <a:rPr lang="en-US" dirty="0" smtClean="0">
                <a:solidFill>
                  <a:srgbClr val="245794"/>
                </a:solidFill>
              </a:rPr>
              <a:t> &gt; </a:t>
            </a:r>
            <a:r>
              <a:rPr lang="en-US" dirty="0" err="1" smtClean="0">
                <a:solidFill>
                  <a:srgbClr val="245794"/>
                </a:solidFill>
              </a:rPr>
              <a:t>tanh</a:t>
            </a:r>
            <a:r>
              <a:rPr lang="en-US" dirty="0" smtClean="0">
                <a:solidFill>
                  <a:srgbClr val="245794"/>
                </a:solidFill>
              </a:rPr>
              <a:t> &gt; sigmoid</a:t>
            </a:r>
            <a:endParaRPr lang="en-US" dirty="0">
              <a:solidFill>
                <a:srgbClr val="245794"/>
              </a:solidFill>
            </a:endParaRPr>
          </a:p>
        </p:txBody>
      </p:sp>
      <p:sp>
        <p:nvSpPr>
          <p:cNvPr id="3" name="文本框 2"/>
          <p:cNvSpPr txBox="1"/>
          <p:nvPr/>
        </p:nvSpPr>
        <p:spPr>
          <a:xfrm>
            <a:off x="505082" y="3075057"/>
            <a:ext cx="971035" cy="369332"/>
          </a:xfrm>
          <a:prstGeom prst="rect">
            <a:avLst/>
          </a:prstGeom>
          <a:noFill/>
        </p:spPr>
        <p:txBody>
          <a:bodyPr wrap="none" rtlCol="0">
            <a:spAutoFit/>
          </a:bodyPr>
          <a:lstStyle/>
          <a:p>
            <a:r>
              <a:rPr lang="en-US" dirty="0" smtClean="0">
                <a:solidFill>
                  <a:srgbClr val="245794"/>
                </a:solidFill>
              </a:rPr>
              <a:t>Layer 1: </a:t>
            </a:r>
            <a:endParaRPr lang="en-US" dirty="0">
              <a:solidFill>
                <a:srgbClr val="245794"/>
              </a:solidFill>
            </a:endParaRPr>
          </a:p>
        </p:txBody>
      </p:sp>
      <p:sp>
        <p:nvSpPr>
          <p:cNvPr id="12" name="文本框 11"/>
          <p:cNvSpPr txBox="1"/>
          <p:nvPr/>
        </p:nvSpPr>
        <p:spPr>
          <a:xfrm>
            <a:off x="505081" y="4006727"/>
            <a:ext cx="1929631" cy="369332"/>
          </a:xfrm>
          <a:prstGeom prst="rect">
            <a:avLst/>
          </a:prstGeom>
          <a:noFill/>
        </p:spPr>
        <p:txBody>
          <a:bodyPr wrap="none" rtlCol="0">
            <a:spAutoFit/>
          </a:bodyPr>
          <a:lstStyle/>
          <a:p>
            <a:r>
              <a:rPr lang="en-US" dirty="0" smtClean="0">
                <a:solidFill>
                  <a:srgbClr val="245794"/>
                </a:solidFill>
              </a:rPr>
              <a:t>Remaining Layers: </a:t>
            </a:r>
            <a:endParaRPr lang="en-US" dirty="0">
              <a:solidFill>
                <a:srgbClr val="245794"/>
              </a:solidFill>
            </a:endParaRPr>
          </a:p>
        </p:txBody>
      </p:sp>
    </p:spTree>
    <p:extLst>
      <p:ext uri="{BB962C8B-B14F-4D97-AF65-F5344CB8AC3E}">
        <p14:creationId xmlns:p14="http://schemas.microsoft.com/office/powerpoint/2010/main" val="282660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3"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MF vs. MLP</a:t>
            </a:r>
            <a:endParaRPr lang="en-US" dirty="0"/>
          </a:p>
        </p:txBody>
      </p:sp>
      <p:sp>
        <p:nvSpPr>
          <p:cNvPr id="3" name="内容占位符 2"/>
          <p:cNvSpPr>
            <a:spLocks noGrp="1"/>
          </p:cNvSpPr>
          <p:nvPr>
            <p:ph idx="1"/>
          </p:nvPr>
        </p:nvSpPr>
        <p:spPr>
          <a:xfrm>
            <a:off x="467544" y="1447800"/>
            <a:ext cx="8447856" cy="4597971"/>
          </a:xfrm>
        </p:spPr>
        <p:txBody>
          <a:bodyPr>
            <a:normAutofit/>
          </a:bodyPr>
          <a:lstStyle/>
          <a:p>
            <a:endParaRPr lang="en-US" dirty="0" smtClean="0"/>
          </a:p>
          <a:p>
            <a:r>
              <a:rPr lang="en-US" dirty="0" smtClean="0"/>
              <a:t>MF uses an inner product as the interaction function:</a:t>
            </a:r>
          </a:p>
          <a:p>
            <a:pPr lvl="1"/>
            <a:r>
              <a:rPr lang="en-US" dirty="0" smtClean="0"/>
              <a:t>Latent factors are </a:t>
            </a:r>
            <a:r>
              <a:rPr lang="en-US" dirty="0" smtClean="0">
                <a:solidFill>
                  <a:srgbClr val="245794"/>
                </a:solidFill>
              </a:rPr>
              <a:t>independent </a:t>
            </a:r>
            <a:r>
              <a:rPr lang="en-US" dirty="0" smtClean="0"/>
              <a:t>with each other;</a:t>
            </a:r>
          </a:p>
          <a:p>
            <a:pPr lvl="1"/>
            <a:r>
              <a:rPr lang="en-US" dirty="0" smtClean="0"/>
              <a:t>It empirically has good </a:t>
            </a:r>
            <a:r>
              <a:rPr lang="en-US" dirty="0" smtClean="0">
                <a:solidFill>
                  <a:srgbClr val="245794"/>
                </a:solidFill>
              </a:rPr>
              <a:t>generalization </a:t>
            </a:r>
            <a:r>
              <a:rPr lang="en-US" dirty="0" smtClean="0"/>
              <a:t>ability for CF modelling (best single model of Netflix and many other recommender tasks). </a:t>
            </a:r>
          </a:p>
          <a:p>
            <a:r>
              <a:rPr lang="en-US" dirty="0" smtClean="0"/>
              <a:t>MLP uses nonlinear functions to learn the interaction function:</a:t>
            </a:r>
          </a:p>
          <a:p>
            <a:pPr lvl="1"/>
            <a:r>
              <a:rPr lang="en-US" dirty="0" smtClean="0"/>
              <a:t>Latent factors are </a:t>
            </a:r>
            <a:r>
              <a:rPr lang="en-US" dirty="0" smtClean="0">
                <a:solidFill>
                  <a:srgbClr val="245794"/>
                </a:solidFill>
              </a:rPr>
              <a:t>not independent</a:t>
            </a:r>
            <a:r>
              <a:rPr lang="en-US" dirty="0" smtClean="0">
                <a:solidFill>
                  <a:srgbClr val="FF0000"/>
                </a:solidFill>
              </a:rPr>
              <a:t> </a:t>
            </a:r>
            <a:r>
              <a:rPr lang="en-US" dirty="0" smtClean="0"/>
              <a:t>with each other;</a:t>
            </a:r>
          </a:p>
          <a:p>
            <a:pPr lvl="1"/>
            <a:r>
              <a:rPr lang="en-US" dirty="0" smtClean="0"/>
              <a:t>The interaction function is learnt from data, which theoretically has a better </a:t>
            </a:r>
            <a:r>
              <a:rPr lang="en-US" dirty="0" smtClean="0">
                <a:solidFill>
                  <a:srgbClr val="245794"/>
                </a:solidFill>
              </a:rPr>
              <a:t>representation </a:t>
            </a:r>
            <a:r>
              <a:rPr lang="en-US" dirty="0" smtClean="0"/>
              <a:t>ability. </a:t>
            </a:r>
          </a:p>
          <a:p>
            <a:pPr lvl="1"/>
            <a:r>
              <a:rPr lang="en-US" dirty="0" smtClean="0"/>
              <a:t>However, its generalization ability is unknown and it is seldom explored in recommender literature/challenge.</a:t>
            </a:r>
          </a:p>
          <a:p>
            <a:endParaRPr lang="en-US" dirty="0" smtClean="0"/>
          </a:p>
        </p:txBody>
      </p:sp>
      <p:sp>
        <p:nvSpPr>
          <p:cNvPr id="4" name="灯片编号占位符 3"/>
          <p:cNvSpPr>
            <a:spLocks noGrp="1"/>
          </p:cNvSpPr>
          <p:nvPr>
            <p:ph type="sldNum" sz="quarter" idx="12"/>
          </p:nvPr>
        </p:nvSpPr>
        <p:spPr/>
        <p:txBody>
          <a:bodyPr/>
          <a:lstStyle/>
          <a:p>
            <a:fld id="{7D75B9EA-579D-4E82-A1B2-247215221A92}" type="slidenum">
              <a:rPr lang="en-SG" smtClean="0"/>
              <a:pPr/>
              <a:t>42</a:t>
            </a:fld>
            <a:endParaRPr lang="en-SG"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53145" b="50690"/>
          <a:stretch/>
        </p:blipFill>
        <p:spPr>
          <a:xfrm>
            <a:off x="3200400" y="1524000"/>
            <a:ext cx="2499869" cy="437477"/>
          </a:xfrm>
          <a:prstGeom prst="rect">
            <a:avLst/>
          </a:prstGeom>
        </p:spPr>
      </p:pic>
    </p:spTree>
    <p:extLst>
      <p:ext uri="{BB962C8B-B14F-4D97-AF65-F5344CB8AC3E}">
        <p14:creationId xmlns:p14="http://schemas.microsoft.com/office/powerpoint/2010/main" val="134540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MF vs. MLP</a:t>
            </a:r>
            <a:endParaRPr lang="en-US" dirty="0"/>
          </a:p>
        </p:txBody>
      </p:sp>
      <p:sp>
        <p:nvSpPr>
          <p:cNvPr id="3" name="内容占位符 2"/>
          <p:cNvSpPr>
            <a:spLocks noGrp="1"/>
          </p:cNvSpPr>
          <p:nvPr>
            <p:ph idx="1"/>
          </p:nvPr>
        </p:nvSpPr>
        <p:spPr>
          <a:xfrm>
            <a:off x="467544" y="1447800"/>
            <a:ext cx="8447856" cy="4597971"/>
          </a:xfrm>
        </p:spPr>
        <p:txBody>
          <a:bodyPr>
            <a:normAutofit/>
          </a:bodyPr>
          <a:lstStyle/>
          <a:p>
            <a:endParaRPr lang="en-US" dirty="0" smtClean="0"/>
          </a:p>
          <a:p>
            <a:r>
              <a:rPr lang="en-US" dirty="0" smtClean="0"/>
              <a:t>MF uses an inner product as the interaction function:</a:t>
            </a:r>
          </a:p>
          <a:p>
            <a:pPr lvl="1"/>
            <a:r>
              <a:rPr lang="en-US" dirty="0" smtClean="0"/>
              <a:t>Latent factors are </a:t>
            </a:r>
            <a:r>
              <a:rPr lang="en-US" dirty="0" smtClean="0">
                <a:solidFill>
                  <a:srgbClr val="245794"/>
                </a:solidFill>
              </a:rPr>
              <a:t>independent</a:t>
            </a:r>
            <a:r>
              <a:rPr lang="en-US" dirty="0" smtClean="0"/>
              <a:t> with each other;</a:t>
            </a:r>
          </a:p>
          <a:p>
            <a:pPr lvl="1"/>
            <a:r>
              <a:rPr lang="en-US" dirty="0" smtClean="0"/>
              <a:t>It empirically has good </a:t>
            </a:r>
            <a:r>
              <a:rPr lang="en-US" dirty="0" smtClean="0">
                <a:solidFill>
                  <a:srgbClr val="245794"/>
                </a:solidFill>
              </a:rPr>
              <a:t>generalization </a:t>
            </a:r>
            <a:r>
              <a:rPr lang="en-US" dirty="0" smtClean="0"/>
              <a:t>ability for CF modelling (best single model of Netflix and many other recommender tasks). </a:t>
            </a:r>
          </a:p>
          <a:p>
            <a:r>
              <a:rPr lang="en-US" dirty="0" smtClean="0"/>
              <a:t>MLP uses a nonlinear function as the interaction function:</a:t>
            </a:r>
          </a:p>
          <a:p>
            <a:pPr lvl="1"/>
            <a:r>
              <a:rPr lang="en-US" dirty="0" smtClean="0"/>
              <a:t>Latent factors are </a:t>
            </a:r>
            <a:r>
              <a:rPr lang="en-US" dirty="0" smtClean="0">
                <a:solidFill>
                  <a:srgbClr val="245794"/>
                </a:solidFill>
              </a:rPr>
              <a:t>not independent </a:t>
            </a:r>
            <a:r>
              <a:rPr lang="en-US" dirty="0" smtClean="0"/>
              <a:t>with each other;</a:t>
            </a:r>
          </a:p>
          <a:p>
            <a:pPr lvl="1"/>
            <a:r>
              <a:rPr lang="en-US" dirty="0" smtClean="0"/>
              <a:t>The interaction function is learnt from data, which theoretically has a better </a:t>
            </a:r>
            <a:r>
              <a:rPr lang="en-US" dirty="0" smtClean="0">
                <a:solidFill>
                  <a:srgbClr val="245794"/>
                </a:solidFill>
              </a:rPr>
              <a:t>representation </a:t>
            </a:r>
            <a:r>
              <a:rPr lang="en-US" dirty="0" smtClean="0"/>
              <a:t>ability. </a:t>
            </a:r>
          </a:p>
          <a:p>
            <a:pPr lvl="1"/>
            <a:r>
              <a:rPr lang="en-US" dirty="0" smtClean="0"/>
              <a:t>However, its generalization ability is unknown and it is seldom explored in recommender literature/challenge.</a:t>
            </a:r>
          </a:p>
          <a:p>
            <a:endParaRPr lang="en-US" dirty="0" smtClean="0"/>
          </a:p>
        </p:txBody>
      </p:sp>
      <p:sp>
        <p:nvSpPr>
          <p:cNvPr id="4" name="灯片编号占位符 3"/>
          <p:cNvSpPr>
            <a:spLocks noGrp="1"/>
          </p:cNvSpPr>
          <p:nvPr>
            <p:ph type="sldNum" sz="quarter" idx="12"/>
          </p:nvPr>
        </p:nvSpPr>
        <p:spPr/>
        <p:txBody>
          <a:bodyPr/>
          <a:lstStyle/>
          <a:p>
            <a:fld id="{7D75B9EA-579D-4E82-A1B2-247215221A92}" type="slidenum">
              <a:rPr lang="en-SG" smtClean="0"/>
              <a:pPr/>
              <a:t>43</a:t>
            </a:fld>
            <a:endParaRPr lang="en-SG"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53145" b="50690"/>
          <a:stretch/>
        </p:blipFill>
        <p:spPr>
          <a:xfrm>
            <a:off x="3200400" y="1524000"/>
            <a:ext cx="2499869" cy="437477"/>
          </a:xfrm>
          <a:prstGeom prst="rect">
            <a:avLst/>
          </a:prstGeom>
        </p:spPr>
      </p:pic>
      <p:sp>
        <p:nvSpPr>
          <p:cNvPr id="6" name="文本框 5"/>
          <p:cNvSpPr txBox="1"/>
          <p:nvPr/>
        </p:nvSpPr>
        <p:spPr>
          <a:xfrm>
            <a:off x="1066800" y="3146620"/>
            <a:ext cx="7010400" cy="1200329"/>
          </a:xfrm>
          <a:prstGeom prst="rect">
            <a:avLst/>
          </a:prstGeom>
          <a:solidFill>
            <a:schemeClr val="bg1">
              <a:alpha val="85000"/>
            </a:schemeClr>
          </a:solidFill>
        </p:spPr>
        <p:txBody>
          <a:bodyPr wrap="square" rtlCol="0">
            <a:spAutoFit/>
          </a:bodyPr>
          <a:lstStyle/>
          <a:p>
            <a:pPr algn="ctr"/>
            <a:r>
              <a:rPr lang="en-US" sz="3600" dirty="0" smtClean="0">
                <a:solidFill>
                  <a:srgbClr val="FF0000"/>
                </a:solidFill>
              </a:rPr>
              <a:t>Can we fuse two models to get </a:t>
            </a:r>
          </a:p>
          <a:p>
            <a:pPr algn="ctr"/>
            <a:r>
              <a:rPr lang="en-US" sz="3600" dirty="0" smtClean="0">
                <a:solidFill>
                  <a:srgbClr val="FF0000"/>
                </a:solidFill>
              </a:rPr>
              <a:t>a more powerful model?</a:t>
            </a:r>
          </a:p>
        </p:txBody>
      </p:sp>
    </p:spTree>
    <p:extLst>
      <p:ext uri="{BB962C8B-B14F-4D97-AF65-F5344CB8AC3E}">
        <p14:creationId xmlns:p14="http://schemas.microsoft.com/office/powerpoint/2010/main" val="28448787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4" name="灯片编号占位符 3"/>
          <p:cNvSpPr>
            <a:spLocks noGrp="1"/>
          </p:cNvSpPr>
          <p:nvPr>
            <p:ph type="sldNum" sz="quarter" idx="12"/>
          </p:nvPr>
        </p:nvSpPr>
        <p:spPr/>
        <p:txBody>
          <a:bodyPr/>
          <a:lstStyle/>
          <a:p>
            <a:fld id="{7D75B9EA-579D-4E82-A1B2-247215221A92}" type="slidenum">
              <a:rPr lang="en-SG" smtClean="0"/>
              <a:pPr/>
              <a:t>44</a:t>
            </a:fld>
            <a:endParaRPr lang="en-SG" dirty="0"/>
          </a:p>
        </p:txBody>
      </p:sp>
      <p:pic>
        <p:nvPicPr>
          <p:cNvPr id="5" name="图片 4"/>
          <p:cNvPicPr>
            <a:picLocks noChangeAspect="1"/>
          </p:cNvPicPr>
          <p:nvPr/>
        </p:nvPicPr>
        <p:blipFill>
          <a:blip r:embed="rId2"/>
          <a:stretch>
            <a:fillRect/>
          </a:stretch>
        </p:blipFill>
        <p:spPr>
          <a:xfrm>
            <a:off x="990600" y="1524000"/>
            <a:ext cx="7319218" cy="4114800"/>
          </a:xfrm>
          <a:prstGeom prst="rect">
            <a:avLst/>
          </a:prstGeom>
        </p:spPr>
      </p:pic>
    </p:spTree>
    <p:extLst>
      <p:ext uri="{BB962C8B-B14F-4D97-AF65-F5344CB8AC3E}">
        <p14:creationId xmlns:p14="http://schemas.microsoft.com/office/powerpoint/2010/main" val="34606626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7072064" cy="1152128"/>
          </a:xfrm>
        </p:spPr>
        <p:txBody>
          <a:bodyPr>
            <a:normAutofit fontScale="90000"/>
          </a:bodyPr>
          <a:lstStyle/>
          <a:p>
            <a:r>
              <a:rPr lang="en-US" dirty="0" smtClean="0"/>
              <a:t>An Intuitive Solution – Neural Tensor Network</a:t>
            </a:r>
            <a:endParaRPr lang="en-US" dirty="0"/>
          </a:p>
        </p:txBody>
      </p:sp>
      <p:sp>
        <p:nvSpPr>
          <p:cNvPr id="3" name="内容占位符 2"/>
          <p:cNvSpPr>
            <a:spLocks noGrp="1"/>
          </p:cNvSpPr>
          <p:nvPr>
            <p:ph idx="1"/>
          </p:nvPr>
        </p:nvSpPr>
        <p:spPr>
          <a:xfrm>
            <a:off x="533400" y="1371600"/>
            <a:ext cx="8229600" cy="4597971"/>
          </a:xfrm>
        </p:spPr>
        <p:txBody>
          <a:bodyPr>
            <a:normAutofit/>
          </a:bodyPr>
          <a:lstStyle/>
          <a:p>
            <a:r>
              <a:rPr lang="en-US" dirty="0" smtClean="0"/>
              <a:t>MF model: </a:t>
            </a:r>
          </a:p>
          <a:p>
            <a:r>
              <a:rPr lang="en-US" dirty="0" smtClean="0"/>
              <a:t>MLP model </a:t>
            </a:r>
            <a:r>
              <a:rPr lang="en-US" dirty="0"/>
              <a:t>(1 </a:t>
            </a:r>
            <a:r>
              <a:rPr lang="en-US" dirty="0" smtClean="0"/>
              <a:t>linear layer):</a:t>
            </a:r>
          </a:p>
          <a:p>
            <a:endParaRPr lang="en-US" sz="1200" dirty="0" smtClean="0"/>
          </a:p>
          <a:p>
            <a:endParaRPr lang="en-US" dirty="0"/>
          </a:p>
          <a:p>
            <a:r>
              <a:rPr lang="en-US" dirty="0" smtClean="0"/>
              <a:t>The </a:t>
            </a:r>
            <a:r>
              <a:rPr lang="en-US" i="1" dirty="0" smtClean="0"/>
              <a:t>Neural Tensor Network</a:t>
            </a:r>
            <a:r>
              <a:rPr lang="en-US" dirty="0" smtClean="0"/>
              <a:t>* naturally assumes MF and MLP share the </a:t>
            </a:r>
            <a:r>
              <a:rPr lang="en-US" b="1" dirty="0" smtClean="0">
                <a:solidFill>
                  <a:srgbClr val="FF0000"/>
                </a:solidFill>
              </a:rPr>
              <a:t>same</a:t>
            </a:r>
            <a:r>
              <a:rPr lang="en-US" dirty="0" smtClean="0">
                <a:solidFill>
                  <a:srgbClr val="FF0000"/>
                </a:solidFill>
              </a:rPr>
              <a:t> </a:t>
            </a:r>
            <a:r>
              <a:rPr lang="en-US" dirty="0" err="1" smtClean="0"/>
              <a:t>embeddings</a:t>
            </a:r>
            <a:r>
              <a:rPr lang="en-US" dirty="0" smtClean="0"/>
              <a:t>, and combines the outputs of their interaction functions by an addition: </a:t>
            </a:r>
          </a:p>
          <a:p>
            <a:endParaRPr lang="en-US" sz="3600" dirty="0"/>
          </a:p>
          <a:p>
            <a:r>
              <a:rPr lang="en-US" dirty="0" smtClean="0">
                <a:solidFill>
                  <a:srgbClr val="FF0000"/>
                </a:solidFill>
              </a:rPr>
              <a:t>However, we find NTN does not significantly improve over MF: </a:t>
            </a:r>
          </a:p>
          <a:p>
            <a:pPr lvl="1"/>
            <a:r>
              <a:rPr lang="en-US" dirty="0" smtClean="0">
                <a:solidFill>
                  <a:srgbClr val="FF0000"/>
                </a:solidFill>
              </a:rPr>
              <a:t>A possible reason is due to the limitation of the shared </a:t>
            </a:r>
            <a:r>
              <a:rPr lang="en-US" dirty="0" err="1" smtClean="0">
                <a:solidFill>
                  <a:srgbClr val="FF0000"/>
                </a:solidFill>
              </a:rPr>
              <a:t>embeddings</a:t>
            </a:r>
            <a:r>
              <a:rPr lang="en-US" dirty="0" smtClean="0">
                <a:solidFill>
                  <a:srgbClr val="FF0000"/>
                </a:solidFill>
              </a:rPr>
              <a:t>. </a:t>
            </a:r>
            <a:endParaRPr lang="en-US" dirty="0">
              <a:solidFill>
                <a:srgbClr val="FF0000"/>
              </a:solidFill>
            </a:endParaRPr>
          </a:p>
        </p:txBody>
      </p:sp>
      <p:sp>
        <p:nvSpPr>
          <p:cNvPr id="5" name="文本框 4"/>
          <p:cNvSpPr txBox="1"/>
          <p:nvPr/>
        </p:nvSpPr>
        <p:spPr>
          <a:xfrm>
            <a:off x="1066800" y="6504930"/>
            <a:ext cx="8253549" cy="307777"/>
          </a:xfrm>
          <a:prstGeom prst="rect">
            <a:avLst/>
          </a:prstGeom>
          <a:noFill/>
        </p:spPr>
        <p:txBody>
          <a:bodyPr wrap="square" rtlCol="0">
            <a:spAutoFit/>
          </a:bodyPr>
          <a:lstStyle/>
          <a:p>
            <a:r>
              <a:rPr lang="en-US" sz="1400" b="1" dirty="0" smtClean="0">
                <a:solidFill>
                  <a:schemeClr val="bg1"/>
                </a:solidFill>
              </a:rPr>
              <a:t>* </a:t>
            </a:r>
            <a:r>
              <a:rPr lang="en-US" sz="1400" b="1" dirty="0" err="1" smtClean="0">
                <a:solidFill>
                  <a:schemeClr val="bg1"/>
                </a:solidFill>
              </a:rPr>
              <a:t>Socher</a:t>
            </a:r>
            <a:r>
              <a:rPr lang="en-US" sz="1400" b="1" dirty="0" smtClean="0">
                <a:solidFill>
                  <a:schemeClr val="bg1"/>
                </a:solidFill>
              </a:rPr>
              <a:t> Richard</a:t>
            </a:r>
            <a:r>
              <a:rPr lang="en-US" sz="1400" b="1" dirty="0">
                <a:solidFill>
                  <a:schemeClr val="bg1"/>
                </a:solidFill>
              </a:rPr>
              <a:t>, et al</a:t>
            </a:r>
            <a:r>
              <a:rPr lang="en-US" sz="1400" b="1" dirty="0" smtClean="0">
                <a:solidFill>
                  <a:schemeClr val="bg1"/>
                </a:solidFill>
              </a:rPr>
              <a:t>. NIPS 2013 </a:t>
            </a:r>
            <a:r>
              <a:rPr lang="en-US" sz="1400" b="1" dirty="0">
                <a:solidFill>
                  <a:schemeClr val="bg1"/>
                </a:solidFill>
              </a:rPr>
              <a:t>"</a:t>
            </a:r>
            <a:r>
              <a:rPr lang="en-US" sz="1400" b="1" i="1" dirty="0">
                <a:solidFill>
                  <a:schemeClr val="bg1"/>
                </a:solidFill>
              </a:rPr>
              <a:t>Reasoning with neural tensor networks for knowledge base </a:t>
            </a:r>
            <a:r>
              <a:rPr lang="en-US" sz="1400" b="1" i="1" dirty="0" smtClean="0">
                <a:solidFill>
                  <a:schemeClr val="bg1"/>
                </a:solidFill>
              </a:rPr>
              <a:t>completion</a:t>
            </a:r>
            <a:r>
              <a:rPr lang="en-US" sz="1400" b="1" dirty="0" smtClean="0">
                <a:solidFill>
                  <a:schemeClr val="bg1"/>
                </a:solidFill>
              </a:rPr>
              <a:t>"</a:t>
            </a:r>
            <a:endParaRPr lang="en-US" sz="1400" b="1" dirty="0">
              <a:solidFill>
                <a:schemeClr val="bg1"/>
              </a:solidFill>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388" y="2227891"/>
            <a:ext cx="2819400" cy="597701"/>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0388" y="1416429"/>
            <a:ext cx="2453640" cy="33665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0388" y="3846663"/>
            <a:ext cx="4053298" cy="649137"/>
          </a:xfrm>
          <a:prstGeom prst="rect">
            <a:avLst/>
          </a:prstGeom>
        </p:spPr>
      </p:pic>
    </p:spTree>
    <p:extLst>
      <p:ext uri="{BB962C8B-B14F-4D97-AF65-F5344CB8AC3E}">
        <p14:creationId xmlns:p14="http://schemas.microsoft.com/office/powerpoint/2010/main" val="391366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Our Fusion of GMF and MLP</a:t>
            </a:r>
            <a:endParaRPr lang="en-US" dirty="0"/>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181329"/>
            <a:ext cx="7148264" cy="4311546"/>
          </a:xfrm>
          <a:prstGeom prst="rect">
            <a:avLst/>
          </a:prstGeom>
        </p:spPr>
      </p:pic>
      <p:sp>
        <p:nvSpPr>
          <p:cNvPr id="4" name="灯片编号占位符 3"/>
          <p:cNvSpPr>
            <a:spLocks noGrp="1"/>
          </p:cNvSpPr>
          <p:nvPr>
            <p:ph type="sldNum" sz="quarter" idx="12"/>
          </p:nvPr>
        </p:nvSpPr>
        <p:spPr/>
        <p:txBody>
          <a:bodyPr/>
          <a:lstStyle/>
          <a:p>
            <a:fld id="{7D75B9EA-579D-4E82-A1B2-247215221A92}" type="slidenum">
              <a:rPr lang="en-SG" smtClean="0"/>
              <a:pPr/>
              <a:t>46</a:t>
            </a:fld>
            <a:endParaRPr lang="en-SG" dirty="0"/>
          </a:p>
        </p:txBody>
      </p:sp>
      <p:sp>
        <p:nvSpPr>
          <p:cNvPr id="3" name="内容占位符 2"/>
          <p:cNvSpPr>
            <a:spLocks noGrp="1"/>
          </p:cNvSpPr>
          <p:nvPr>
            <p:ph idx="1"/>
          </p:nvPr>
        </p:nvSpPr>
        <p:spPr>
          <a:xfrm>
            <a:off x="152400" y="1347299"/>
            <a:ext cx="8519864" cy="4875039"/>
          </a:xfrm>
        </p:spPr>
        <p:txBody>
          <a:bodyPr/>
          <a:lstStyle/>
          <a:p>
            <a:r>
              <a:rPr lang="en-US" dirty="0" smtClean="0"/>
              <a:t>We propose a new </a:t>
            </a:r>
            <a:r>
              <a:rPr lang="en-US" i="1" dirty="0" smtClean="0"/>
              <a:t>Neural Matrix Factorization </a:t>
            </a:r>
            <a:r>
              <a:rPr lang="en-US" dirty="0" smtClean="0"/>
              <a:t>(</a:t>
            </a:r>
            <a:r>
              <a:rPr lang="en-US" dirty="0" err="1" smtClean="0"/>
              <a:t>NeuMF</a:t>
            </a:r>
            <a:r>
              <a:rPr lang="en-US" dirty="0" smtClean="0"/>
              <a:t>) model, which fuses GMF and MLP by allowing them learn different sets of </a:t>
            </a:r>
            <a:r>
              <a:rPr lang="en-US" dirty="0" err="1" smtClean="0"/>
              <a:t>embeddings</a:t>
            </a:r>
            <a:r>
              <a:rPr lang="en-US" dirty="0" smtClean="0"/>
              <a:t>:</a:t>
            </a:r>
            <a:endParaRPr lang="en-US" dirty="0"/>
          </a:p>
        </p:txBody>
      </p:sp>
    </p:spTree>
    <p:extLst>
      <p:ext uri="{BB962C8B-B14F-4D97-AF65-F5344CB8AC3E}">
        <p14:creationId xmlns:p14="http://schemas.microsoft.com/office/powerpoint/2010/main" val="18823543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Learning NCF Models</a:t>
            </a:r>
            <a:endParaRPr lang="en-US" dirty="0"/>
          </a:p>
        </p:txBody>
      </p:sp>
      <p:sp>
        <p:nvSpPr>
          <p:cNvPr id="3" name="内容占位符 2"/>
          <p:cNvSpPr>
            <a:spLocks noGrp="1"/>
          </p:cNvSpPr>
          <p:nvPr>
            <p:ph idx="1"/>
          </p:nvPr>
        </p:nvSpPr>
        <p:spPr>
          <a:xfrm>
            <a:off x="304800" y="1447800"/>
            <a:ext cx="8610600" cy="4876800"/>
          </a:xfrm>
        </p:spPr>
        <p:txBody>
          <a:bodyPr/>
          <a:lstStyle/>
          <a:p>
            <a:r>
              <a:rPr lang="en-US" dirty="0" smtClean="0"/>
              <a:t>Since NCF is a multi-layer framework, the derivative of </a:t>
            </a:r>
            <a:r>
              <a:rPr lang="cy-GB" b="1" i="1" dirty="0">
                <a:latin typeface="Times New Roman" panose="02020603050405020304" pitchFamily="18" charset="0"/>
                <a:cs typeface="Times New Roman" panose="02020603050405020304" pitchFamily="18" charset="0"/>
              </a:rPr>
              <a:t>ŷ</a:t>
            </a:r>
            <a:r>
              <a:rPr lang="en-US" b="1" i="1" baseline="-25000" dirty="0" err="1" smtClean="0">
                <a:latin typeface="Times New Roman" panose="02020603050405020304" pitchFamily="18" charset="0"/>
                <a:cs typeface="Times New Roman" panose="02020603050405020304" pitchFamily="18" charset="0"/>
              </a:rPr>
              <a:t>ui</a:t>
            </a:r>
            <a:r>
              <a:rPr lang="en-US" b="1" i="1" baseline="-25000" dirty="0" smtClean="0">
                <a:latin typeface="Times New Roman" panose="02020603050405020304" pitchFamily="18" charset="0"/>
                <a:cs typeface="Times New Roman" panose="02020603050405020304" pitchFamily="18" charset="0"/>
              </a:rPr>
              <a:t> </a:t>
            </a:r>
            <a:r>
              <a:rPr lang="en-US" dirty="0" smtClean="0">
                <a:latin typeface="+mj-lt"/>
                <a:cs typeface="Times New Roman" panose="02020603050405020304" pitchFamily="18" charset="0"/>
              </a:rPr>
              <a:t>to a model parameter can be calculated with back propagation. </a:t>
            </a:r>
            <a:endParaRPr lang="en-US" dirty="0">
              <a:latin typeface="+mj-lt"/>
              <a:cs typeface="Times New Roman" panose="02020603050405020304" pitchFamily="18" charset="0"/>
            </a:endParaRPr>
          </a:p>
          <a:p>
            <a:r>
              <a:rPr lang="en-US" dirty="0" smtClean="0"/>
              <a:t>As such, regardless of the objective function, optimization can be done with SGD. </a:t>
            </a:r>
          </a:p>
          <a:p>
            <a:r>
              <a:rPr lang="en-US" dirty="0" smtClean="0"/>
              <a:t>For explicit feedback (e.g., ratings 1-5):</a:t>
            </a:r>
          </a:p>
          <a:p>
            <a:pPr marL="457200" lvl="1" indent="0">
              <a:buNone/>
            </a:pPr>
            <a:r>
              <a:rPr lang="en-US" dirty="0" smtClean="0"/>
              <a:t>Regression loss: </a:t>
            </a:r>
            <a:endParaRPr lang="en-US" dirty="0"/>
          </a:p>
          <a:p>
            <a:pPr marL="457200" lvl="1" indent="0">
              <a:buNone/>
            </a:pPr>
            <a:r>
              <a:rPr lang="en-US" dirty="0" smtClean="0"/>
              <a:t> </a:t>
            </a:r>
            <a:endParaRPr lang="en-US" dirty="0"/>
          </a:p>
          <a:p>
            <a:r>
              <a:rPr lang="en-US" dirty="0" smtClean="0"/>
              <a:t>For implicit feedback (e.g., watches, 0/1):</a:t>
            </a:r>
          </a:p>
          <a:p>
            <a:pPr marL="0" indent="0">
              <a:buNone/>
            </a:pPr>
            <a:r>
              <a:rPr lang="en-US" sz="2200" dirty="0"/>
              <a:t> </a:t>
            </a:r>
            <a:r>
              <a:rPr lang="en-US" sz="2200" dirty="0" smtClean="0"/>
              <a:t>      Classification loss: </a:t>
            </a:r>
          </a:p>
        </p:txBody>
      </p:sp>
      <p:sp>
        <p:nvSpPr>
          <p:cNvPr id="4" name="灯片编号占位符 3"/>
          <p:cNvSpPr>
            <a:spLocks noGrp="1"/>
          </p:cNvSpPr>
          <p:nvPr>
            <p:ph type="sldNum" sz="quarter" idx="12"/>
          </p:nvPr>
        </p:nvSpPr>
        <p:spPr/>
        <p:txBody>
          <a:bodyPr/>
          <a:lstStyle/>
          <a:p>
            <a:fld id="{7D75B9EA-579D-4E82-A1B2-247215221A92}" type="slidenum">
              <a:rPr lang="en-SG" smtClean="0"/>
              <a:pPr/>
              <a:t>47</a:t>
            </a:fld>
            <a:endParaRPr lang="en-SG"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505200"/>
            <a:ext cx="3810000" cy="63574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181600"/>
            <a:ext cx="6324600" cy="605639"/>
          </a:xfrm>
          <a:prstGeom prst="rect">
            <a:avLst/>
          </a:prstGeom>
        </p:spPr>
      </p:pic>
    </p:spTree>
    <p:extLst>
      <p:ext uri="{BB962C8B-B14F-4D97-AF65-F5344CB8AC3E}">
        <p14:creationId xmlns:p14="http://schemas.microsoft.com/office/powerpoint/2010/main" val="22141820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Experimental Setup</a:t>
            </a:r>
            <a:endParaRPr lang="en-US" dirty="0"/>
          </a:p>
        </p:txBody>
      </p:sp>
      <p:sp>
        <p:nvSpPr>
          <p:cNvPr id="3" name="内容占位符 2"/>
          <p:cNvSpPr>
            <a:spLocks noGrp="1"/>
          </p:cNvSpPr>
          <p:nvPr>
            <p:ph idx="1"/>
          </p:nvPr>
        </p:nvSpPr>
        <p:spPr>
          <a:xfrm>
            <a:off x="395536" y="1295400"/>
            <a:ext cx="8519864" cy="5110282"/>
          </a:xfrm>
        </p:spPr>
        <p:txBody>
          <a:bodyPr/>
          <a:lstStyle/>
          <a:p>
            <a:r>
              <a:rPr lang="en-US" dirty="0" smtClean="0"/>
              <a:t>Two public datasets from </a:t>
            </a:r>
            <a:r>
              <a:rPr lang="en-US" dirty="0" err="1" smtClean="0"/>
              <a:t>MovieLens</a:t>
            </a:r>
            <a:r>
              <a:rPr lang="en-US" dirty="0" smtClean="0"/>
              <a:t> and Pinterest: </a:t>
            </a:r>
          </a:p>
          <a:p>
            <a:pPr lvl="1"/>
            <a:r>
              <a:rPr lang="en-US" dirty="0"/>
              <a:t>Each user has at least 20 ratings. </a:t>
            </a:r>
            <a:endParaRPr lang="en-US" dirty="0" smtClean="0"/>
          </a:p>
          <a:p>
            <a:pPr lvl="1"/>
            <a:r>
              <a:rPr lang="en-US" dirty="0" smtClean="0"/>
              <a:t>Transform </a:t>
            </a:r>
            <a:r>
              <a:rPr lang="en-US" dirty="0" err="1" smtClean="0"/>
              <a:t>MovieLens</a:t>
            </a:r>
            <a:r>
              <a:rPr lang="en-US" dirty="0" smtClean="0"/>
              <a:t> ratings </a:t>
            </a:r>
            <a:r>
              <a:rPr lang="en-US" dirty="0"/>
              <a:t>to 0/1 implicit </a:t>
            </a:r>
            <a:r>
              <a:rPr lang="en-US" dirty="0" smtClean="0"/>
              <a:t>case</a:t>
            </a:r>
            <a:endParaRPr lang="en-US" sz="2000" dirty="0" smtClean="0"/>
          </a:p>
          <a:p>
            <a:endParaRPr lang="en-US" sz="1050" dirty="0"/>
          </a:p>
          <a:p>
            <a:endParaRPr lang="en-US" dirty="0" smtClean="0"/>
          </a:p>
          <a:p>
            <a:endParaRPr lang="en-US" dirty="0"/>
          </a:p>
          <a:p>
            <a:r>
              <a:rPr lang="en-US" dirty="0" smtClean="0"/>
              <a:t>Evaluation protocols:</a:t>
            </a:r>
          </a:p>
          <a:p>
            <a:pPr lvl="1"/>
            <a:r>
              <a:rPr lang="en-US" dirty="0" smtClean="0"/>
              <a:t>Leave-one-out: for each user, we holdout the latest rating as the test; the remaining data are used for training.</a:t>
            </a:r>
          </a:p>
          <a:p>
            <a:pPr lvl="1"/>
            <a:r>
              <a:rPr lang="en-US" dirty="0" smtClean="0"/>
              <a:t>Top-K evaluation: rank the test item among 99 randomly sampled items that are not interacted by the user.</a:t>
            </a:r>
          </a:p>
          <a:p>
            <a:pPr lvl="1"/>
            <a:r>
              <a:rPr lang="en-US" dirty="0" smtClean="0"/>
              <a:t>The ranked list are evaluated by Hit Ratio and NDCG (@10).</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48</a:t>
            </a:fld>
            <a:endParaRPr lang="en-SG"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336" y="2590800"/>
            <a:ext cx="5334000" cy="1075234"/>
          </a:xfrm>
          <a:prstGeom prst="rect">
            <a:avLst/>
          </a:prstGeom>
        </p:spPr>
      </p:pic>
    </p:spTree>
    <p:extLst>
      <p:ext uri="{BB962C8B-B14F-4D97-AF65-F5344CB8AC3E}">
        <p14:creationId xmlns:p14="http://schemas.microsoft.com/office/powerpoint/2010/main" val="398459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Baselines</a:t>
            </a:r>
            <a:endParaRPr lang="en-US" dirty="0"/>
          </a:p>
        </p:txBody>
      </p:sp>
      <p:sp>
        <p:nvSpPr>
          <p:cNvPr id="3" name="内容占位符 2"/>
          <p:cNvSpPr>
            <a:spLocks noGrp="1"/>
          </p:cNvSpPr>
          <p:nvPr>
            <p:ph idx="1"/>
          </p:nvPr>
        </p:nvSpPr>
        <p:spPr>
          <a:xfrm>
            <a:off x="381000" y="1431925"/>
            <a:ext cx="8534400" cy="5045075"/>
          </a:xfrm>
        </p:spPr>
        <p:txBody>
          <a:bodyPr/>
          <a:lstStyle/>
          <a:p>
            <a:r>
              <a:rPr lang="en-US" dirty="0" err="1" smtClean="0"/>
              <a:t>ItemPop</a:t>
            </a:r>
            <a:r>
              <a:rPr lang="en-US" dirty="0" smtClean="0"/>
              <a:t>. </a:t>
            </a:r>
          </a:p>
          <a:p>
            <a:pPr marL="457200" lvl="1" indent="0">
              <a:buNone/>
            </a:pPr>
            <a:r>
              <a:rPr lang="en-US" sz="2000" dirty="0" smtClean="0"/>
              <a:t>Items are ranked by their popularity judged by the number of ratings. </a:t>
            </a:r>
          </a:p>
          <a:p>
            <a:r>
              <a:rPr lang="en-US" dirty="0" err="1" smtClean="0"/>
              <a:t>ItemKNN</a:t>
            </a:r>
            <a:r>
              <a:rPr lang="en-US" dirty="0" smtClean="0"/>
              <a:t> </a:t>
            </a:r>
            <a:r>
              <a:rPr lang="en-US" sz="2000" dirty="0" smtClean="0"/>
              <a:t>[</a:t>
            </a:r>
            <a:r>
              <a:rPr lang="en-US" sz="2000" dirty="0" err="1" smtClean="0"/>
              <a:t>Sarwar</a:t>
            </a:r>
            <a:r>
              <a:rPr lang="en-US" sz="2000" dirty="0" smtClean="0"/>
              <a:t> et al, WWW’01]</a:t>
            </a:r>
            <a:endParaRPr lang="en-US" sz="2000" dirty="0"/>
          </a:p>
          <a:p>
            <a:pPr marL="457200" lvl="1" indent="0">
              <a:buNone/>
            </a:pPr>
            <a:r>
              <a:rPr lang="en-US" sz="2000" dirty="0" smtClean="0"/>
              <a:t>The standard item-based CF method, which has been widely used commercially, such as by Amazon and </a:t>
            </a:r>
            <a:r>
              <a:rPr lang="en-US" sz="2000" dirty="0" err="1" smtClean="0"/>
              <a:t>Taobao</a:t>
            </a:r>
            <a:r>
              <a:rPr lang="en-US" sz="2000" dirty="0" smtClean="0"/>
              <a:t>.</a:t>
            </a:r>
          </a:p>
          <a:p>
            <a:r>
              <a:rPr lang="en-US" dirty="0" smtClean="0"/>
              <a:t>BPR </a:t>
            </a:r>
            <a:r>
              <a:rPr lang="en-US" sz="2000" dirty="0" smtClean="0"/>
              <a:t>[</a:t>
            </a:r>
            <a:r>
              <a:rPr lang="en-US" sz="2000" dirty="0" err="1" smtClean="0"/>
              <a:t>Rendle</a:t>
            </a:r>
            <a:r>
              <a:rPr lang="en-US" sz="2000" dirty="0" smtClean="0"/>
              <a:t> et al, UAI’09]</a:t>
            </a:r>
          </a:p>
          <a:p>
            <a:pPr marL="457200" lvl="1" indent="0">
              <a:buNone/>
            </a:pPr>
            <a:r>
              <a:rPr lang="en-US" sz="2000" i="1" dirty="0" smtClean="0"/>
              <a:t>Bayesian Personalized Ranking</a:t>
            </a:r>
            <a:r>
              <a:rPr lang="en-US" sz="2000" dirty="0" smtClean="0"/>
              <a:t> optimizes MF model with a pairwise ranking loss, which is tailored for implicit feedback and item recommendation. </a:t>
            </a:r>
          </a:p>
          <a:p>
            <a:r>
              <a:rPr lang="en-US" dirty="0" err="1" smtClean="0"/>
              <a:t>eALS</a:t>
            </a:r>
            <a:r>
              <a:rPr lang="en-US" dirty="0" smtClean="0"/>
              <a:t> </a:t>
            </a:r>
            <a:r>
              <a:rPr lang="en-US" sz="2000" dirty="0" smtClean="0"/>
              <a:t>[</a:t>
            </a:r>
            <a:r>
              <a:rPr lang="en-US" sz="2000" dirty="0"/>
              <a:t>He et al, SIGIR’16]</a:t>
            </a:r>
          </a:p>
          <a:p>
            <a:pPr marL="457200" lvl="1" indent="0">
              <a:buNone/>
            </a:pPr>
            <a:r>
              <a:rPr lang="en-US" sz="2000" dirty="0" smtClean="0"/>
              <a:t>The state-of-the-art CF method for implicit data. It optimizes MF model with a varying-weighted regression loss. </a:t>
            </a:r>
          </a:p>
          <a:p>
            <a:endParaRPr lang="en-US" dirty="0" smtClean="0"/>
          </a:p>
          <a:p>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49</a:t>
            </a:fld>
            <a:endParaRPr lang="en-SG" dirty="0"/>
          </a:p>
        </p:txBody>
      </p:sp>
    </p:spTree>
    <p:extLst>
      <p:ext uri="{BB962C8B-B14F-4D97-AF65-F5344CB8AC3E}">
        <p14:creationId xmlns:p14="http://schemas.microsoft.com/office/powerpoint/2010/main" val="174059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Matrix Factorization (MF)</a:t>
            </a:r>
            <a:endParaRPr lang="en-US" dirty="0"/>
          </a:p>
        </p:txBody>
      </p:sp>
      <p:sp>
        <p:nvSpPr>
          <p:cNvPr id="3" name="内容占位符 2"/>
          <p:cNvSpPr>
            <a:spLocks noGrp="1"/>
          </p:cNvSpPr>
          <p:nvPr>
            <p:ph idx="1"/>
          </p:nvPr>
        </p:nvSpPr>
        <p:spPr>
          <a:xfrm>
            <a:off x="457200" y="1371600"/>
            <a:ext cx="8229600" cy="5334000"/>
          </a:xfrm>
        </p:spPr>
        <p:txBody>
          <a:bodyPr/>
          <a:lstStyle/>
          <a:p>
            <a:r>
              <a:rPr lang="en-US" sz="2800" dirty="0" smtClean="0"/>
              <a:t>MF is the most popular model-based CF technique:</a:t>
            </a:r>
          </a:p>
          <a:p>
            <a:pPr lvl="1"/>
            <a:r>
              <a:rPr lang="en-US" sz="2600" dirty="0" smtClean="0"/>
              <a:t>Linear latent factor model:</a:t>
            </a:r>
          </a:p>
          <a:p>
            <a:endParaRPr lang="en-US" dirty="0"/>
          </a:p>
          <a:p>
            <a:endParaRPr lang="en-US" dirty="0" smtClean="0"/>
          </a:p>
          <a:p>
            <a:endParaRPr lang="en-US" dirty="0"/>
          </a:p>
          <a:p>
            <a:endParaRPr lang="en-US" sz="1600" dirty="0" smtClean="0"/>
          </a:p>
          <a:p>
            <a:endParaRPr lang="en-US" dirty="0" smtClean="0"/>
          </a:p>
          <a:p>
            <a:endParaRPr lang="en-US" dirty="0"/>
          </a:p>
          <a:p>
            <a:endParaRPr lang="en-US" dirty="0"/>
          </a:p>
          <a:p>
            <a:endParaRPr lang="en-US" sz="1400" dirty="0" smtClean="0"/>
          </a:p>
          <a:p>
            <a:pPr marL="0" indent="0">
              <a:buNone/>
            </a:pPr>
            <a:endParaRPr lang="en-US" dirty="0" smtClean="0"/>
          </a:p>
          <a:p>
            <a:endParaRPr lang="en-US" dirty="0"/>
          </a:p>
        </p:txBody>
      </p:sp>
      <p:sp>
        <p:nvSpPr>
          <p:cNvPr id="12" name="Shape 103"/>
          <p:cNvSpPr txBox="1">
            <a:spLocks noChangeArrowheads="1"/>
          </p:cNvSpPr>
          <p:nvPr/>
        </p:nvSpPr>
        <p:spPr bwMode="auto">
          <a:xfrm>
            <a:off x="3481771" y="2663178"/>
            <a:ext cx="353883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91425" rIns="91425" bIns="91425"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kumimoji="0" lang="zh-CN" altLang="zh-CN" sz="2000" dirty="0">
                <a:solidFill>
                  <a:srgbClr val="FF0000"/>
                </a:solidFill>
                <a:latin typeface="Gill Sans Light" charset="0"/>
              </a:rPr>
              <a:t>User </a:t>
            </a:r>
            <a:r>
              <a:rPr kumimoji="0" lang="zh-CN" altLang="zh-CN" sz="2000" dirty="0" smtClean="0">
                <a:solidFill>
                  <a:srgbClr val="FF0000"/>
                </a:solidFill>
                <a:latin typeface="Gill Sans Light" charset="0"/>
              </a:rPr>
              <a:t>'u' </a:t>
            </a:r>
            <a:r>
              <a:rPr kumimoji="0" lang="en-US" altLang="zh-CN" sz="2000" dirty="0" smtClean="0">
                <a:solidFill>
                  <a:srgbClr val="FF0000"/>
                </a:solidFill>
                <a:latin typeface="Gill Sans Light" charset="0"/>
              </a:rPr>
              <a:t>rated an </a:t>
            </a:r>
            <a:r>
              <a:rPr kumimoji="0" lang="zh-CN" altLang="zh-CN" sz="2000" dirty="0" smtClean="0">
                <a:solidFill>
                  <a:srgbClr val="FF0000"/>
                </a:solidFill>
                <a:latin typeface="Gill Sans Light" charset="0"/>
              </a:rPr>
              <a:t>item </a:t>
            </a:r>
            <a:r>
              <a:rPr kumimoji="0" lang="zh-CN" altLang="zh-CN" sz="2000" dirty="0">
                <a:solidFill>
                  <a:srgbClr val="FF0000"/>
                </a:solidFill>
                <a:latin typeface="Gill Sans Light" charset="0"/>
              </a:rPr>
              <a:t>'i'</a:t>
            </a:r>
          </a:p>
        </p:txBody>
      </p:sp>
      <p:sp>
        <p:nvSpPr>
          <p:cNvPr id="16" name="文本框 15"/>
          <p:cNvSpPr txBox="1"/>
          <p:nvPr/>
        </p:nvSpPr>
        <p:spPr>
          <a:xfrm>
            <a:off x="3112386" y="3329868"/>
            <a:ext cx="4218399" cy="400110"/>
          </a:xfrm>
          <a:prstGeom prst="rect">
            <a:avLst/>
          </a:prstGeom>
          <a:noFill/>
        </p:spPr>
        <p:txBody>
          <a:bodyPr wrap="none" rtlCol="0">
            <a:spAutoFit/>
          </a:bodyPr>
          <a:lstStyle/>
          <a:p>
            <a:r>
              <a:rPr lang="en-US" sz="2000" dirty="0" smtClean="0"/>
              <a:t>Learn latent vector for each user, item:</a:t>
            </a:r>
            <a:endParaRPr lang="en-US" sz="2000" dirty="0"/>
          </a:p>
        </p:txBody>
      </p:sp>
      <p:pic>
        <p:nvPicPr>
          <p:cNvPr id="17" name="Shape 107"/>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257" y="3729978"/>
            <a:ext cx="1470924" cy="90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3107269" y="4782886"/>
            <a:ext cx="4112344" cy="400110"/>
          </a:xfrm>
          <a:prstGeom prst="rect">
            <a:avLst/>
          </a:prstGeom>
          <a:noFill/>
        </p:spPr>
        <p:txBody>
          <a:bodyPr wrap="none" rtlCol="0">
            <a:spAutoFit/>
          </a:bodyPr>
          <a:lstStyle/>
          <a:p>
            <a:r>
              <a:rPr lang="en-US" sz="2000" dirty="0" smtClean="0"/>
              <a:t>Affinity between user ‘u’ and item ‘</a:t>
            </a:r>
            <a:r>
              <a:rPr lang="en-US" sz="2000" dirty="0" err="1" smtClean="0"/>
              <a:t>i</a:t>
            </a:r>
            <a:r>
              <a:rPr lang="en-US" sz="2000" dirty="0" smtClean="0"/>
              <a:t>’: </a:t>
            </a:r>
            <a:endParaRPr lang="en-US" sz="2000" dirty="0"/>
          </a:p>
        </p:txBody>
      </p:sp>
      <p:pic>
        <p:nvPicPr>
          <p:cNvPr id="19" name="Shape 110"/>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9882" y="5257177"/>
            <a:ext cx="2627118" cy="4448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灯片编号占位符 20"/>
          <p:cNvSpPr>
            <a:spLocks noGrp="1"/>
          </p:cNvSpPr>
          <p:nvPr>
            <p:ph type="sldNum" sz="quarter" idx="12"/>
          </p:nvPr>
        </p:nvSpPr>
        <p:spPr/>
        <p:txBody>
          <a:bodyPr/>
          <a:lstStyle/>
          <a:p>
            <a:fld id="{7D75B9EA-579D-4E82-A1B2-247215221A92}" type="slidenum">
              <a:rPr lang="en-SG" smtClean="0"/>
              <a:pPr/>
              <a:t>5</a:t>
            </a:fld>
            <a:endParaRPr lang="en-SG" dirty="0"/>
          </a:p>
        </p:txBody>
      </p:sp>
      <p:pic>
        <p:nvPicPr>
          <p:cNvPr id="15" name="Shape 196"/>
          <p:cNvPicPr/>
          <p:nvPr/>
        </p:nvPicPr>
        <p:blipFill>
          <a:blip r:embed="rId5"/>
          <a:stretch>
            <a:fillRect/>
          </a:stretch>
        </p:blipFill>
        <p:spPr>
          <a:xfrm>
            <a:off x="533400" y="2590800"/>
            <a:ext cx="2286000" cy="1905000"/>
          </a:xfrm>
          <a:prstGeom prst="rect">
            <a:avLst/>
          </a:prstGeom>
          <a:ln>
            <a:noFill/>
          </a:ln>
        </p:spPr>
      </p:pic>
      <p:cxnSp>
        <p:nvCxnSpPr>
          <p:cNvPr id="10" name="Shape 104"/>
          <p:cNvCxnSpPr>
            <a:cxnSpLocks noChangeShapeType="1"/>
          </p:cNvCxnSpPr>
          <p:nvPr/>
        </p:nvCxnSpPr>
        <p:spPr bwMode="auto">
          <a:xfrm flipV="1">
            <a:off x="2286000" y="2971800"/>
            <a:ext cx="1143000" cy="609600"/>
          </a:xfrm>
          <a:prstGeom prst="straightConnector1">
            <a:avLst/>
          </a:prstGeom>
          <a:noFill/>
          <a:ln w="19050">
            <a:solidFill>
              <a:srgbClr val="FF0000"/>
            </a:solidFill>
            <a:round/>
            <a:headEnd type="none" w="lg" len="lg"/>
            <a:tailEnd type="triangle"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710682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NCF parameter settings</a:t>
            </a:r>
            <a:endParaRPr lang="en-US" dirty="0"/>
          </a:p>
        </p:txBody>
      </p:sp>
      <p:sp>
        <p:nvSpPr>
          <p:cNvPr id="3" name="内容占位符 2"/>
          <p:cNvSpPr>
            <a:spLocks noGrp="1"/>
          </p:cNvSpPr>
          <p:nvPr>
            <p:ph idx="1"/>
          </p:nvPr>
        </p:nvSpPr>
        <p:spPr>
          <a:xfrm>
            <a:off x="381000" y="1447800"/>
            <a:ext cx="8447856" cy="4597971"/>
          </a:xfrm>
        </p:spPr>
        <p:txBody>
          <a:bodyPr/>
          <a:lstStyle/>
          <a:p>
            <a:r>
              <a:rPr lang="en-US" dirty="0"/>
              <a:t>By default, 3 hidden layers are used for MLP and </a:t>
            </a:r>
            <a:r>
              <a:rPr lang="en-US" dirty="0" err="1" smtClean="0"/>
              <a:t>NeuMF</a:t>
            </a:r>
            <a:endParaRPr lang="en-US" dirty="0" smtClean="0"/>
          </a:p>
          <a:p>
            <a:pPr lvl="1"/>
            <a:r>
              <a:rPr lang="en-US" dirty="0" smtClean="0"/>
              <a:t>Tower structure: 32 -&gt; 16 -&gt; </a:t>
            </a:r>
            <a:r>
              <a:rPr lang="en-US" b="1" dirty="0"/>
              <a:t>8</a:t>
            </a:r>
            <a:r>
              <a:rPr lang="en-US" dirty="0" smtClean="0"/>
              <a:t> (number of </a:t>
            </a:r>
            <a:r>
              <a:rPr lang="en-US" i="1" dirty="0" smtClean="0"/>
              <a:t>predictive</a:t>
            </a:r>
            <a:r>
              <a:rPr lang="en-US" dirty="0" smtClean="0"/>
              <a:t> factors)</a:t>
            </a:r>
          </a:p>
          <a:p>
            <a:r>
              <a:rPr lang="en-US" dirty="0" smtClean="0"/>
              <a:t>Randomly sampled 1 rating for each user as the validation data. </a:t>
            </a:r>
          </a:p>
          <a:p>
            <a:r>
              <a:rPr lang="en-US" dirty="0" smtClean="0"/>
              <a:t>Tune hyper-parameters based on validation data:</a:t>
            </a:r>
          </a:p>
          <a:p>
            <a:pPr lvl="1"/>
            <a:r>
              <a:rPr lang="en-US" dirty="0" smtClean="0"/>
              <a:t>1 positive sample + 4 negative samples (uniformly random)</a:t>
            </a:r>
          </a:p>
          <a:p>
            <a:pPr lvl="1"/>
            <a:r>
              <a:rPr lang="en-US" dirty="0" smtClean="0"/>
              <a:t>GMF and MLP are trained from scratch and optimized with </a:t>
            </a:r>
            <a:r>
              <a:rPr lang="en-US" i="1" dirty="0" smtClean="0"/>
              <a:t>Adam</a:t>
            </a:r>
            <a:r>
              <a:rPr lang="en-US" dirty="0" smtClean="0"/>
              <a:t>;</a:t>
            </a:r>
          </a:p>
          <a:p>
            <a:pPr lvl="1"/>
            <a:r>
              <a:rPr lang="en-US" dirty="0" err="1" smtClean="0"/>
              <a:t>NeuMF</a:t>
            </a:r>
            <a:r>
              <a:rPr lang="en-US" dirty="0" smtClean="0"/>
              <a:t> is initialized with </a:t>
            </a:r>
            <a:r>
              <a:rPr lang="en-US" dirty="0" smtClean="0">
                <a:solidFill>
                  <a:srgbClr val="FF0000"/>
                </a:solidFill>
              </a:rPr>
              <a:t>pre-trained </a:t>
            </a:r>
            <a:r>
              <a:rPr lang="en-US" dirty="0" smtClean="0"/>
              <a:t>GMF and MLP and optimized with plain </a:t>
            </a:r>
            <a:r>
              <a:rPr lang="en-US" i="1" dirty="0" smtClean="0"/>
              <a:t>SGD</a:t>
            </a:r>
            <a:r>
              <a:rPr lang="en-US" dirty="0" smtClean="0"/>
              <a:t>;</a:t>
            </a:r>
          </a:p>
          <a:p>
            <a:pPr lvl="1"/>
            <a:r>
              <a:rPr lang="en-US" dirty="0" smtClean="0"/>
              <a:t>Mini-batch is used which seems can prevent </a:t>
            </a:r>
            <a:r>
              <a:rPr lang="en-US" dirty="0" err="1" smtClean="0"/>
              <a:t>overfitting</a:t>
            </a:r>
            <a:r>
              <a:rPr lang="en-US" dirty="0"/>
              <a:t>;</a:t>
            </a:r>
            <a:endParaRPr lang="en-US" dirty="0" smtClean="0"/>
          </a:p>
          <a:p>
            <a:r>
              <a:rPr lang="en-US" dirty="0" smtClean="0"/>
              <a:t>The implementation is based on </a:t>
            </a:r>
            <a:r>
              <a:rPr lang="en-US" dirty="0" err="1" smtClean="0"/>
              <a:t>Keras</a:t>
            </a:r>
            <a:r>
              <a:rPr lang="en-US" dirty="0" smtClean="0"/>
              <a:t>. </a:t>
            </a:r>
          </a:p>
          <a:p>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50</a:t>
            </a:fld>
            <a:endParaRPr lang="en-SG" dirty="0"/>
          </a:p>
        </p:txBody>
      </p:sp>
    </p:spTree>
    <p:extLst>
      <p:ext uri="{BB962C8B-B14F-4D97-AF65-F5344CB8AC3E}">
        <p14:creationId xmlns:p14="http://schemas.microsoft.com/office/powerpoint/2010/main" val="14636444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t>
            </a:r>
            <a:r>
              <a:rPr lang="en-US" altLang="zh-CN" dirty="0" smtClean="0"/>
              <a:t>erformance Comparison </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51</a:t>
            </a:fld>
            <a:endParaRPr lang="en-SG"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3562165" cy="3429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326614"/>
            <a:ext cx="3581400" cy="3409263"/>
          </a:xfrm>
          <a:prstGeom prst="rect">
            <a:avLst/>
          </a:prstGeom>
        </p:spPr>
      </p:pic>
      <p:sp>
        <p:nvSpPr>
          <p:cNvPr id="10" name="文本框 9"/>
          <p:cNvSpPr txBox="1"/>
          <p:nvPr/>
        </p:nvSpPr>
        <p:spPr>
          <a:xfrm>
            <a:off x="457200" y="4724400"/>
            <a:ext cx="7213321" cy="369332"/>
          </a:xfrm>
          <a:prstGeom prst="rect">
            <a:avLst/>
          </a:prstGeom>
          <a:noFill/>
        </p:spPr>
        <p:txBody>
          <a:bodyPr wrap="none" rtlCol="0">
            <a:spAutoFit/>
          </a:bodyPr>
          <a:lstStyle/>
          <a:p>
            <a:r>
              <a:rPr lang="en-US" dirty="0" smtClean="0">
                <a:solidFill>
                  <a:srgbClr val="245794"/>
                </a:solidFill>
              </a:rPr>
              <a:t>1. </a:t>
            </a:r>
            <a:r>
              <a:rPr lang="en-US" dirty="0" err="1" smtClean="0">
                <a:solidFill>
                  <a:srgbClr val="245794"/>
                </a:solidFill>
              </a:rPr>
              <a:t>NeuMF</a:t>
            </a:r>
            <a:r>
              <a:rPr lang="en-US" dirty="0" smtClean="0">
                <a:solidFill>
                  <a:srgbClr val="245794"/>
                </a:solidFill>
              </a:rPr>
              <a:t> outperforms </a:t>
            </a:r>
            <a:r>
              <a:rPr lang="en-US" dirty="0" err="1" smtClean="0">
                <a:solidFill>
                  <a:srgbClr val="245794"/>
                </a:solidFill>
              </a:rPr>
              <a:t>eALS</a:t>
            </a:r>
            <a:r>
              <a:rPr lang="en-US" dirty="0" smtClean="0">
                <a:solidFill>
                  <a:srgbClr val="245794"/>
                </a:solidFill>
              </a:rPr>
              <a:t> and BPR with about </a:t>
            </a:r>
            <a:r>
              <a:rPr lang="en-US" dirty="0" smtClean="0">
                <a:solidFill>
                  <a:srgbClr val="FF0000"/>
                </a:solidFill>
              </a:rPr>
              <a:t>5% relative improvement</a:t>
            </a:r>
            <a:r>
              <a:rPr lang="en-US" dirty="0" smtClean="0">
                <a:solidFill>
                  <a:srgbClr val="245794"/>
                </a:solidFill>
              </a:rPr>
              <a:t>.</a:t>
            </a:r>
            <a:endParaRPr lang="en-US" dirty="0">
              <a:solidFill>
                <a:srgbClr val="245794"/>
              </a:solidFill>
            </a:endParaRPr>
          </a:p>
        </p:txBody>
      </p:sp>
      <p:sp>
        <p:nvSpPr>
          <p:cNvPr id="11" name="文本框 10"/>
          <p:cNvSpPr txBox="1"/>
          <p:nvPr/>
        </p:nvSpPr>
        <p:spPr>
          <a:xfrm>
            <a:off x="457200" y="5334000"/>
            <a:ext cx="7913961" cy="646331"/>
          </a:xfrm>
          <a:prstGeom prst="rect">
            <a:avLst/>
          </a:prstGeom>
          <a:noFill/>
        </p:spPr>
        <p:txBody>
          <a:bodyPr wrap="none" rtlCol="0">
            <a:spAutoFit/>
          </a:bodyPr>
          <a:lstStyle/>
          <a:p>
            <a:r>
              <a:rPr lang="en-US" dirty="0">
                <a:solidFill>
                  <a:srgbClr val="245794"/>
                </a:solidFill>
              </a:rPr>
              <a:t>3</a:t>
            </a:r>
            <a:r>
              <a:rPr lang="en-US" dirty="0" smtClean="0">
                <a:solidFill>
                  <a:srgbClr val="245794"/>
                </a:solidFill>
              </a:rPr>
              <a:t>. Three MF methods with different objective functions: </a:t>
            </a:r>
          </a:p>
          <a:p>
            <a:r>
              <a:rPr lang="en-US" dirty="0" smtClean="0">
                <a:solidFill>
                  <a:srgbClr val="245794"/>
                </a:solidFill>
              </a:rPr>
              <a:t>     </a:t>
            </a:r>
            <a:r>
              <a:rPr lang="en-US" dirty="0" smtClean="0">
                <a:solidFill>
                  <a:srgbClr val="FF0000"/>
                </a:solidFill>
              </a:rPr>
              <a:t>GMF (</a:t>
            </a:r>
            <a:r>
              <a:rPr lang="en-US" i="1" dirty="0" smtClean="0">
                <a:solidFill>
                  <a:srgbClr val="FF0000"/>
                </a:solidFill>
              </a:rPr>
              <a:t>log loss</a:t>
            </a:r>
            <a:r>
              <a:rPr lang="en-US" dirty="0" smtClean="0">
                <a:solidFill>
                  <a:srgbClr val="FF0000"/>
                </a:solidFill>
              </a:rPr>
              <a:t>) </a:t>
            </a:r>
            <a:r>
              <a:rPr lang="en-US" dirty="0" smtClean="0">
                <a:solidFill>
                  <a:srgbClr val="245794"/>
                </a:solidFill>
              </a:rPr>
              <a:t>&gt;= </a:t>
            </a:r>
            <a:r>
              <a:rPr lang="en-US" dirty="0" err="1" smtClean="0">
                <a:solidFill>
                  <a:srgbClr val="245794"/>
                </a:solidFill>
              </a:rPr>
              <a:t>eALS</a:t>
            </a:r>
            <a:r>
              <a:rPr lang="en-US" dirty="0" smtClean="0">
                <a:solidFill>
                  <a:srgbClr val="245794"/>
                </a:solidFill>
              </a:rPr>
              <a:t> (</a:t>
            </a:r>
            <a:r>
              <a:rPr lang="en-US" i="1" dirty="0" smtClean="0">
                <a:solidFill>
                  <a:srgbClr val="245794"/>
                </a:solidFill>
              </a:rPr>
              <a:t>weighted regression loss</a:t>
            </a:r>
            <a:r>
              <a:rPr lang="en-US" dirty="0" smtClean="0">
                <a:solidFill>
                  <a:srgbClr val="245794"/>
                </a:solidFill>
              </a:rPr>
              <a:t>) &gt; BPR (</a:t>
            </a:r>
            <a:r>
              <a:rPr lang="en-US" i="1" dirty="0" smtClean="0">
                <a:solidFill>
                  <a:srgbClr val="245794"/>
                </a:solidFill>
              </a:rPr>
              <a:t>pairwise ranking loss</a:t>
            </a:r>
            <a:r>
              <a:rPr lang="en-US" dirty="0" smtClean="0">
                <a:solidFill>
                  <a:srgbClr val="245794"/>
                </a:solidFill>
              </a:rPr>
              <a:t>)</a:t>
            </a:r>
            <a:endParaRPr lang="en-US" dirty="0">
              <a:solidFill>
                <a:srgbClr val="245794"/>
              </a:solidFill>
            </a:endParaRPr>
          </a:p>
        </p:txBody>
      </p:sp>
      <p:sp>
        <p:nvSpPr>
          <p:cNvPr id="12" name="文本框 11"/>
          <p:cNvSpPr txBox="1"/>
          <p:nvPr/>
        </p:nvSpPr>
        <p:spPr>
          <a:xfrm>
            <a:off x="457200" y="5029200"/>
            <a:ext cx="8718092" cy="369332"/>
          </a:xfrm>
          <a:prstGeom prst="rect">
            <a:avLst/>
          </a:prstGeom>
          <a:noFill/>
        </p:spPr>
        <p:txBody>
          <a:bodyPr wrap="none" rtlCol="0">
            <a:spAutoFit/>
          </a:bodyPr>
          <a:lstStyle/>
          <a:p>
            <a:r>
              <a:rPr lang="en-US" dirty="0">
                <a:solidFill>
                  <a:srgbClr val="245794"/>
                </a:solidFill>
              </a:rPr>
              <a:t>2</a:t>
            </a:r>
            <a:r>
              <a:rPr lang="en-US" dirty="0" smtClean="0">
                <a:solidFill>
                  <a:srgbClr val="245794"/>
                </a:solidFill>
              </a:rPr>
              <a:t>. Of the three NCF methods: </a:t>
            </a:r>
            <a:r>
              <a:rPr lang="en-US" dirty="0" err="1" smtClean="0">
                <a:solidFill>
                  <a:srgbClr val="245794"/>
                </a:solidFill>
              </a:rPr>
              <a:t>NeuMF</a:t>
            </a:r>
            <a:r>
              <a:rPr lang="en-US" dirty="0" smtClean="0">
                <a:solidFill>
                  <a:srgbClr val="245794"/>
                </a:solidFill>
              </a:rPr>
              <a:t> &gt; GMF &gt; </a:t>
            </a:r>
            <a:r>
              <a:rPr lang="en-US" dirty="0" smtClean="0">
                <a:solidFill>
                  <a:srgbClr val="FF0000"/>
                </a:solidFill>
              </a:rPr>
              <a:t>MLP (lower training loss but higher test loss) </a:t>
            </a:r>
            <a:endParaRPr lang="en-US" dirty="0">
              <a:solidFill>
                <a:srgbClr val="FF0000"/>
              </a:solidFill>
            </a:endParaRPr>
          </a:p>
        </p:txBody>
      </p:sp>
    </p:spTree>
    <p:extLst>
      <p:ext uri="{BB962C8B-B14F-4D97-AF65-F5344CB8AC3E}">
        <p14:creationId xmlns:p14="http://schemas.microsoft.com/office/powerpoint/2010/main" val="2974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Utility of Pre-training</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52</a:t>
            </a:fld>
            <a:endParaRPr lang="en-SG"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0"/>
            <a:ext cx="5943600" cy="3268712"/>
          </a:xfrm>
          <a:prstGeom prst="rect">
            <a:avLst/>
          </a:prstGeom>
        </p:spPr>
      </p:pic>
      <p:sp>
        <p:nvSpPr>
          <p:cNvPr id="7" name="文本框 6"/>
          <p:cNvSpPr txBox="1"/>
          <p:nvPr/>
        </p:nvSpPr>
        <p:spPr>
          <a:xfrm>
            <a:off x="609600" y="4972264"/>
            <a:ext cx="7836248" cy="646331"/>
          </a:xfrm>
          <a:prstGeom prst="rect">
            <a:avLst/>
          </a:prstGeom>
          <a:noFill/>
        </p:spPr>
        <p:txBody>
          <a:bodyPr wrap="none" rtlCol="0">
            <a:spAutoFit/>
          </a:bodyPr>
          <a:lstStyle/>
          <a:p>
            <a:r>
              <a:rPr lang="en-US" dirty="0" smtClean="0">
                <a:solidFill>
                  <a:srgbClr val="245794"/>
                </a:solidFill>
              </a:rPr>
              <a:t>Relative improvement is </a:t>
            </a:r>
            <a:r>
              <a:rPr lang="en-US" dirty="0" smtClean="0">
                <a:solidFill>
                  <a:srgbClr val="FF0000"/>
                </a:solidFill>
              </a:rPr>
              <a:t>2.2%</a:t>
            </a:r>
            <a:r>
              <a:rPr lang="en-US" dirty="0" smtClean="0">
                <a:solidFill>
                  <a:srgbClr val="245794"/>
                </a:solidFill>
              </a:rPr>
              <a:t> and </a:t>
            </a:r>
            <a:r>
              <a:rPr lang="en-US" dirty="0" smtClean="0">
                <a:solidFill>
                  <a:srgbClr val="FF0000"/>
                </a:solidFill>
              </a:rPr>
              <a:t>1.1%</a:t>
            </a:r>
            <a:r>
              <a:rPr lang="en-US" dirty="0" smtClean="0">
                <a:solidFill>
                  <a:srgbClr val="245794"/>
                </a:solidFill>
              </a:rPr>
              <a:t> for </a:t>
            </a:r>
            <a:r>
              <a:rPr lang="en-US" dirty="0" err="1" smtClean="0">
                <a:solidFill>
                  <a:srgbClr val="245794"/>
                </a:solidFill>
              </a:rPr>
              <a:t>MovieLens</a:t>
            </a:r>
            <a:r>
              <a:rPr lang="en-US" dirty="0" smtClean="0">
                <a:solidFill>
                  <a:srgbClr val="245794"/>
                </a:solidFill>
              </a:rPr>
              <a:t> and Pinterest, respectively.</a:t>
            </a:r>
          </a:p>
          <a:p>
            <a:endParaRPr lang="en-US" dirty="0">
              <a:solidFill>
                <a:srgbClr val="245794"/>
              </a:solidFill>
            </a:endParaRPr>
          </a:p>
        </p:txBody>
      </p:sp>
    </p:spTree>
    <p:extLst>
      <p:ext uri="{BB962C8B-B14F-4D97-AF65-F5344CB8AC3E}">
        <p14:creationId xmlns:p14="http://schemas.microsoft.com/office/powerpoint/2010/main" val="8612055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Log Loss with Negative Sampling</a:t>
            </a:r>
            <a:endParaRPr 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143000"/>
            <a:ext cx="2758805" cy="2655534"/>
          </a:xfrm>
        </p:spPr>
      </p:pic>
      <p:sp>
        <p:nvSpPr>
          <p:cNvPr id="4" name="灯片编号占位符 3"/>
          <p:cNvSpPr>
            <a:spLocks noGrp="1"/>
          </p:cNvSpPr>
          <p:nvPr>
            <p:ph type="sldNum" sz="quarter" idx="12"/>
          </p:nvPr>
        </p:nvSpPr>
        <p:spPr/>
        <p:txBody>
          <a:bodyPr/>
          <a:lstStyle/>
          <a:p>
            <a:fld id="{7D75B9EA-579D-4E82-A1B2-247215221A92}" type="slidenum">
              <a:rPr lang="en-SG" smtClean="0"/>
              <a:pPr/>
              <a:t>53</a:t>
            </a:fld>
            <a:endParaRPr lang="en-SG"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1" y="1143001"/>
            <a:ext cx="2743200" cy="260476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9812" y="1135163"/>
            <a:ext cx="2719388" cy="2621097"/>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422" y="3798535"/>
            <a:ext cx="2832179" cy="2675664"/>
          </a:xfrm>
          <a:prstGeom prst="rect">
            <a:avLst/>
          </a:prstGeom>
        </p:spPr>
      </p:pic>
      <p:sp>
        <p:nvSpPr>
          <p:cNvPr id="10" name="文本框 9"/>
          <p:cNvSpPr txBox="1"/>
          <p:nvPr/>
        </p:nvSpPr>
        <p:spPr>
          <a:xfrm>
            <a:off x="3640271" y="3962400"/>
            <a:ext cx="5198929" cy="1477328"/>
          </a:xfrm>
          <a:prstGeom prst="rect">
            <a:avLst/>
          </a:prstGeom>
          <a:noFill/>
        </p:spPr>
        <p:txBody>
          <a:bodyPr wrap="square" rtlCol="0">
            <a:spAutoFit/>
          </a:bodyPr>
          <a:lstStyle/>
          <a:p>
            <a:pPr marL="342900" indent="-342900">
              <a:buAutoNum type="arabicPeriod"/>
            </a:pPr>
            <a:r>
              <a:rPr lang="en-US" dirty="0" smtClean="0">
                <a:solidFill>
                  <a:srgbClr val="245794"/>
                </a:solidFill>
              </a:rPr>
              <a:t>Tuning the negative sampling ratio is useful --- best performance is achieved around 4;</a:t>
            </a:r>
          </a:p>
          <a:p>
            <a:pPr marL="342900" indent="-342900">
              <a:buAutoNum type="arabicPeriod"/>
            </a:pPr>
            <a:endParaRPr lang="en-US" dirty="0" smtClean="0">
              <a:solidFill>
                <a:srgbClr val="245794"/>
              </a:solidFill>
            </a:endParaRPr>
          </a:p>
          <a:p>
            <a:pPr marL="342900" indent="-342900">
              <a:buAutoNum type="arabicPeriod"/>
            </a:pPr>
            <a:r>
              <a:rPr lang="en-US" dirty="0" smtClean="0">
                <a:solidFill>
                  <a:srgbClr val="245794"/>
                </a:solidFill>
              </a:rPr>
              <a:t>The </a:t>
            </a:r>
            <a:r>
              <a:rPr lang="en-US" dirty="0" err="1" smtClean="0">
                <a:solidFill>
                  <a:srgbClr val="245794"/>
                </a:solidFill>
              </a:rPr>
              <a:t>pointwise</a:t>
            </a:r>
            <a:r>
              <a:rPr lang="en-US" dirty="0" smtClean="0">
                <a:solidFill>
                  <a:srgbClr val="245794"/>
                </a:solidFill>
              </a:rPr>
              <a:t> log loss (</a:t>
            </a:r>
            <a:r>
              <a:rPr lang="en-US" dirty="0">
                <a:solidFill>
                  <a:srgbClr val="245794"/>
                </a:solidFill>
              </a:rPr>
              <a:t>classification-aware</a:t>
            </a:r>
            <a:r>
              <a:rPr lang="en-US" dirty="0" smtClean="0">
                <a:solidFill>
                  <a:srgbClr val="245794"/>
                </a:solidFill>
              </a:rPr>
              <a:t>) is advantageous to the pairwise loss (ranking-aware)</a:t>
            </a:r>
            <a:endParaRPr lang="en-US" dirty="0">
              <a:solidFill>
                <a:srgbClr val="245794"/>
              </a:solidFill>
            </a:endParaRPr>
          </a:p>
        </p:txBody>
      </p:sp>
    </p:spTree>
    <p:extLst>
      <p:ext uri="{BB962C8B-B14F-4D97-AF65-F5344CB8AC3E}">
        <p14:creationId xmlns:p14="http://schemas.microsoft.com/office/powerpoint/2010/main" val="18508892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Convergence Behavior</a:t>
            </a:r>
            <a:endParaRPr 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1447800"/>
            <a:ext cx="3048000" cy="2894872"/>
          </a:xfrm>
        </p:spPr>
      </p:pic>
      <p:sp>
        <p:nvSpPr>
          <p:cNvPr id="4" name="灯片编号占位符 3"/>
          <p:cNvSpPr>
            <a:spLocks noGrp="1"/>
          </p:cNvSpPr>
          <p:nvPr>
            <p:ph type="sldNum" sz="quarter" idx="12"/>
          </p:nvPr>
        </p:nvSpPr>
        <p:spPr/>
        <p:txBody>
          <a:bodyPr/>
          <a:lstStyle/>
          <a:p>
            <a:fld id="{7D75B9EA-579D-4E82-A1B2-247215221A92}" type="slidenum">
              <a:rPr lang="en-SG" smtClean="0"/>
              <a:pPr/>
              <a:t>54</a:t>
            </a:fld>
            <a:endParaRPr lang="en-SG"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1447800"/>
            <a:ext cx="3006090" cy="290093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290" y="1447800"/>
            <a:ext cx="3018212" cy="2894872"/>
          </a:xfrm>
          <a:prstGeom prst="rect">
            <a:avLst/>
          </a:prstGeom>
        </p:spPr>
      </p:pic>
      <p:sp>
        <p:nvSpPr>
          <p:cNvPr id="8" name="文本框 7"/>
          <p:cNvSpPr txBox="1"/>
          <p:nvPr/>
        </p:nvSpPr>
        <p:spPr>
          <a:xfrm>
            <a:off x="685800" y="4648200"/>
            <a:ext cx="8490016" cy="1015663"/>
          </a:xfrm>
          <a:prstGeom prst="rect">
            <a:avLst/>
          </a:prstGeom>
          <a:noFill/>
        </p:spPr>
        <p:txBody>
          <a:bodyPr wrap="none" rtlCol="0">
            <a:spAutoFit/>
          </a:bodyPr>
          <a:lstStyle/>
          <a:p>
            <a:pPr marL="342900" indent="-342900">
              <a:buAutoNum type="arabicPeriod"/>
            </a:pPr>
            <a:r>
              <a:rPr lang="en-US" sz="2000" dirty="0" smtClean="0">
                <a:solidFill>
                  <a:srgbClr val="245794"/>
                </a:solidFill>
              </a:rPr>
              <a:t>Most effective updates are occurred in the first 10 iterations;</a:t>
            </a:r>
          </a:p>
          <a:p>
            <a:pPr marL="342900" indent="-342900">
              <a:buAutoNum type="arabicPeriod"/>
            </a:pPr>
            <a:r>
              <a:rPr lang="en-US" sz="2000" dirty="0" smtClean="0">
                <a:solidFill>
                  <a:srgbClr val="245794"/>
                </a:solidFill>
              </a:rPr>
              <a:t>More iterations may make </a:t>
            </a:r>
            <a:r>
              <a:rPr lang="en-US" sz="2000" dirty="0" err="1" smtClean="0">
                <a:solidFill>
                  <a:srgbClr val="245794"/>
                </a:solidFill>
              </a:rPr>
              <a:t>NeuMF</a:t>
            </a:r>
            <a:r>
              <a:rPr lang="en-US" sz="2000" dirty="0" smtClean="0">
                <a:solidFill>
                  <a:srgbClr val="245794"/>
                </a:solidFill>
              </a:rPr>
              <a:t> </a:t>
            </a:r>
            <a:r>
              <a:rPr lang="en-US" sz="2000" dirty="0" err="1" smtClean="0">
                <a:solidFill>
                  <a:srgbClr val="245794"/>
                </a:solidFill>
              </a:rPr>
              <a:t>overfit</a:t>
            </a:r>
            <a:r>
              <a:rPr lang="en-US" sz="2000" dirty="0" smtClean="0">
                <a:solidFill>
                  <a:srgbClr val="245794"/>
                </a:solidFill>
              </a:rPr>
              <a:t> the data. </a:t>
            </a:r>
          </a:p>
          <a:p>
            <a:r>
              <a:rPr lang="en-US" sz="2000" dirty="0">
                <a:solidFill>
                  <a:srgbClr val="245794"/>
                </a:solidFill>
              </a:rPr>
              <a:t> </a:t>
            </a:r>
            <a:r>
              <a:rPr lang="en-US" sz="2000" dirty="0" smtClean="0">
                <a:solidFill>
                  <a:srgbClr val="245794"/>
                </a:solidFill>
              </a:rPr>
              <a:t> Trade-off between </a:t>
            </a:r>
            <a:r>
              <a:rPr lang="en-US" sz="2000" i="1" dirty="0" smtClean="0">
                <a:solidFill>
                  <a:srgbClr val="FF0000"/>
                </a:solidFill>
              </a:rPr>
              <a:t>representation</a:t>
            </a:r>
            <a:r>
              <a:rPr lang="en-US" sz="2000" dirty="0" smtClean="0">
                <a:solidFill>
                  <a:srgbClr val="FF0000"/>
                </a:solidFill>
              </a:rPr>
              <a:t> </a:t>
            </a:r>
            <a:r>
              <a:rPr lang="en-US" sz="2000" dirty="0" smtClean="0">
                <a:solidFill>
                  <a:srgbClr val="245794"/>
                </a:solidFill>
              </a:rPr>
              <a:t>ability and </a:t>
            </a:r>
            <a:r>
              <a:rPr lang="en-US" sz="2000" i="1" dirty="0" smtClean="0">
                <a:solidFill>
                  <a:srgbClr val="FF0000"/>
                </a:solidFill>
              </a:rPr>
              <a:t>generalization</a:t>
            </a:r>
            <a:r>
              <a:rPr lang="en-US" sz="2000" dirty="0" smtClean="0">
                <a:solidFill>
                  <a:srgbClr val="FF0000"/>
                </a:solidFill>
              </a:rPr>
              <a:t> </a:t>
            </a:r>
            <a:r>
              <a:rPr lang="en-US" sz="2000" dirty="0" smtClean="0">
                <a:solidFill>
                  <a:srgbClr val="245794"/>
                </a:solidFill>
              </a:rPr>
              <a:t>ability of a model. </a:t>
            </a:r>
            <a:endParaRPr lang="en-US" sz="2000" dirty="0">
              <a:solidFill>
                <a:srgbClr val="245794"/>
              </a:solidFill>
            </a:endParaRPr>
          </a:p>
        </p:txBody>
      </p:sp>
    </p:spTree>
    <p:extLst>
      <p:ext uri="{BB962C8B-B14F-4D97-AF65-F5344CB8AC3E}">
        <p14:creationId xmlns:p14="http://schemas.microsoft.com/office/powerpoint/2010/main" val="36036690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Is Deeper Helpful?</a:t>
            </a:r>
            <a:endParaRPr lang="en-US" dirty="0"/>
          </a:p>
        </p:txBody>
      </p:sp>
      <p:sp>
        <p:nvSpPr>
          <p:cNvPr id="4" name="灯片编号占位符 3"/>
          <p:cNvSpPr>
            <a:spLocks noGrp="1"/>
          </p:cNvSpPr>
          <p:nvPr>
            <p:ph type="sldNum" sz="quarter" idx="12"/>
          </p:nvPr>
        </p:nvSpPr>
        <p:spPr/>
        <p:txBody>
          <a:bodyPr/>
          <a:lstStyle/>
          <a:p>
            <a:fld id="{7D75B9EA-579D-4E82-A1B2-247215221A92}" type="slidenum">
              <a:rPr lang="en-SG" smtClean="0"/>
              <a:pPr/>
              <a:t>55</a:t>
            </a:fld>
            <a:endParaRPr lang="en-SG"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3817" y="1359129"/>
            <a:ext cx="5029200" cy="2833406"/>
          </a:xfrm>
          <a:prstGeom prst="rect">
            <a:avLst/>
          </a:prstGeom>
        </p:spPr>
      </p:pic>
      <p:sp>
        <p:nvSpPr>
          <p:cNvPr id="8" name="文本框 7"/>
          <p:cNvSpPr txBox="1"/>
          <p:nvPr/>
        </p:nvSpPr>
        <p:spPr>
          <a:xfrm>
            <a:off x="685800" y="4343400"/>
            <a:ext cx="8229600" cy="1754326"/>
          </a:xfrm>
          <a:prstGeom prst="rect">
            <a:avLst/>
          </a:prstGeom>
          <a:noFill/>
        </p:spPr>
        <p:txBody>
          <a:bodyPr wrap="square" rtlCol="0">
            <a:spAutoFit/>
          </a:bodyPr>
          <a:lstStyle/>
          <a:p>
            <a:pPr marL="342900" indent="-342900">
              <a:buAutoNum type="arabicPeriod"/>
            </a:pPr>
            <a:r>
              <a:rPr lang="en-US" dirty="0" smtClean="0">
                <a:solidFill>
                  <a:srgbClr val="245794"/>
                </a:solidFill>
              </a:rPr>
              <a:t>Even for models with the same capability (i.e., same number of predictive factors), stacking more </a:t>
            </a:r>
            <a:r>
              <a:rPr lang="en-US" b="1" dirty="0" smtClean="0">
                <a:solidFill>
                  <a:srgbClr val="245794"/>
                </a:solidFill>
              </a:rPr>
              <a:t>nonlinear </a:t>
            </a:r>
            <a:r>
              <a:rPr lang="en-US" dirty="0" smtClean="0">
                <a:solidFill>
                  <a:srgbClr val="245794"/>
                </a:solidFill>
              </a:rPr>
              <a:t>layers improves the performance.</a:t>
            </a:r>
          </a:p>
          <a:p>
            <a:pPr lvl="1"/>
            <a:r>
              <a:rPr lang="en-US" dirty="0" smtClean="0">
                <a:solidFill>
                  <a:srgbClr val="245794"/>
                </a:solidFill>
              </a:rPr>
              <a:t>- Note: stacking linear layers degrades the performance. </a:t>
            </a:r>
          </a:p>
          <a:p>
            <a:pPr marL="342900" indent="-342900">
              <a:buAutoNum type="arabicPeriod"/>
            </a:pPr>
            <a:r>
              <a:rPr lang="en-US" dirty="0" smtClean="0">
                <a:solidFill>
                  <a:srgbClr val="FF0000"/>
                </a:solidFill>
              </a:rPr>
              <a:t>But the improvement </a:t>
            </a:r>
            <a:r>
              <a:rPr lang="en-US" dirty="0">
                <a:solidFill>
                  <a:srgbClr val="FF0000"/>
                </a:solidFill>
              </a:rPr>
              <a:t>gradually </a:t>
            </a:r>
            <a:r>
              <a:rPr lang="en-US" dirty="0" smtClean="0">
                <a:solidFill>
                  <a:srgbClr val="FF0000"/>
                </a:solidFill>
              </a:rPr>
              <a:t>diminishes for more layers </a:t>
            </a:r>
          </a:p>
          <a:p>
            <a:r>
              <a:rPr lang="en-US" dirty="0" smtClean="0">
                <a:solidFill>
                  <a:srgbClr val="FF0000"/>
                </a:solidFill>
              </a:rPr>
              <a:t>        - Optimization difficulties (same observation with </a:t>
            </a:r>
            <a:r>
              <a:rPr lang="en-US" i="1" dirty="0" smtClean="0">
                <a:solidFill>
                  <a:srgbClr val="FF0000"/>
                </a:solidFill>
              </a:rPr>
              <a:t>K. He et al, CVPR 2016</a:t>
            </a:r>
            <a:r>
              <a:rPr lang="en-US" dirty="0" smtClean="0">
                <a:solidFill>
                  <a:srgbClr val="FF0000"/>
                </a:solidFill>
              </a:rPr>
              <a:t>)</a:t>
            </a:r>
          </a:p>
          <a:p>
            <a:r>
              <a:rPr lang="en-US" dirty="0">
                <a:solidFill>
                  <a:srgbClr val="FF0000"/>
                </a:solidFill>
              </a:rPr>
              <a:t> </a:t>
            </a:r>
            <a:r>
              <a:rPr lang="en-US" dirty="0" smtClean="0">
                <a:solidFill>
                  <a:srgbClr val="FF0000"/>
                </a:solidFill>
              </a:rPr>
              <a:t>       - Residual learning might help. </a:t>
            </a:r>
          </a:p>
        </p:txBody>
      </p:sp>
      <p:sp>
        <p:nvSpPr>
          <p:cNvPr id="9" name="文本框 8"/>
          <p:cNvSpPr txBox="1"/>
          <p:nvPr/>
        </p:nvSpPr>
        <p:spPr>
          <a:xfrm>
            <a:off x="1371600" y="6485914"/>
            <a:ext cx="6693948" cy="338554"/>
          </a:xfrm>
          <a:prstGeom prst="rect">
            <a:avLst/>
          </a:prstGeom>
          <a:noFill/>
        </p:spPr>
        <p:txBody>
          <a:bodyPr wrap="none" rtlCol="0">
            <a:spAutoFit/>
          </a:bodyPr>
          <a:lstStyle/>
          <a:p>
            <a:r>
              <a:rPr lang="en-US" sz="1600" b="1" dirty="0" err="1" smtClean="0">
                <a:solidFill>
                  <a:schemeClr val="bg1"/>
                </a:solidFill>
              </a:rPr>
              <a:t>Kaiming</a:t>
            </a:r>
            <a:r>
              <a:rPr lang="en-US" sz="1600" b="1" dirty="0">
                <a:solidFill>
                  <a:schemeClr val="bg1"/>
                </a:solidFill>
              </a:rPr>
              <a:t> He et al. </a:t>
            </a:r>
            <a:r>
              <a:rPr lang="en-US" sz="1600" b="1" dirty="0" smtClean="0">
                <a:solidFill>
                  <a:schemeClr val="bg1"/>
                </a:solidFill>
              </a:rPr>
              <a:t>CVPR 2016. “Deep </a:t>
            </a:r>
            <a:r>
              <a:rPr lang="en-US" sz="1600" b="1" dirty="0">
                <a:solidFill>
                  <a:schemeClr val="bg1"/>
                </a:solidFill>
              </a:rPr>
              <a:t>residual learning for image </a:t>
            </a:r>
            <a:r>
              <a:rPr lang="en-US" sz="1600" b="1" dirty="0" smtClean="0">
                <a:solidFill>
                  <a:schemeClr val="bg1"/>
                </a:solidFill>
              </a:rPr>
              <a:t>recognition” </a:t>
            </a:r>
            <a:endParaRPr lang="en-US" sz="1600" b="1" dirty="0">
              <a:solidFill>
                <a:schemeClr val="bg1"/>
              </a:solidFill>
            </a:endParaRPr>
          </a:p>
        </p:txBody>
      </p:sp>
    </p:spTree>
    <p:extLst>
      <p:ext uri="{BB962C8B-B14F-4D97-AF65-F5344CB8AC3E}">
        <p14:creationId xmlns:p14="http://schemas.microsoft.com/office/powerpoint/2010/main" val="97599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fade">
                                      <p:cBhvr>
                                        <p:cTn id="1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Conclusion</a:t>
            </a:r>
            <a:endParaRPr lang="en-US" dirty="0"/>
          </a:p>
        </p:txBody>
      </p:sp>
      <p:sp>
        <p:nvSpPr>
          <p:cNvPr id="3" name="内容占位符 2"/>
          <p:cNvSpPr>
            <a:spLocks noGrp="1"/>
          </p:cNvSpPr>
          <p:nvPr>
            <p:ph idx="1"/>
          </p:nvPr>
        </p:nvSpPr>
        <p:spPr>
          <a:xfrm>
            <a:off x="467544" y="1371600"/>
            <a:ext cx="8229600" cy="4968875"/>
          </a:xfrm>
        </p:spPr>
        <p:txBody>
          <a:bodyPr>
            <a:normAutofit lnSpcReduction="10000"/>
          </a:bodyPr>
          <a:lstStyle/>
          <a:p>
            <a:r>
              <a:rPr lang="en-US" altLang="zh-CN" dirty="0"/>
              <a:t>Most existing recommenders use shallow/linear models. </a:t>
            </a:r>
            <a:endParaRPr lang="en-US" dirty="0" smtClean="0"/>
          </a:p>
          <a:p>
            <a:r>
              <a:rPr lang="en-US" dirty="0" smtClean="0"/>
              <a:t>We explored neural architectures for collaborative filtering. </a:t>
            </a:r>
          </a:p>
          <a:p>
            <a:pPr lvl="1"/>
            <a:r>
              <a:rPr lang="en-US" dirty="0" smtClean="0"/>
              <a:t>Devised a general framework NCF;</a:t>
            </a:r>
          </a:p>
          <a:p>
            <a:pPr lvl="1"/>
            <a:r>
              <a:rPr lang="en-US" dirty="0" smtClean="0"/>
              <a:t>Presented three instantiations GMF, MLP and </a:t>
            </a:r>
            <a:r>
              <a:rPr lang="en-US" dirty="0" err="1" smtClean="0"/>
              <a:t>NeuMF</a:t>
            </a:r>
            <a:r>
              <a:rPr lang="en-US" dirty="0" smtClean="0"/>
              <a:t>. </a:t>
            </a:r>
          </a:p>
          <a:p>
            <a:r>
              <a:rPr lang="en-US" dirty="0" smtClean="0"/>
              <a:t>Experiments show promising results.</a:t>
            </a:r>
          </a:p>
          <a:p>
            <a:pPr lvl="1"/>
            <a:r>
              <a:rPr lang="en-US" dirty="0" smtClean="0"/>
              <a:t>N</a:t>
            </a:r>
            <a:r>
              <a:rPr lang="en-US" altLang="zh-CN" dirty="0" smtClean="0"/>
              <a:t>eural nets have good performance in recommendation.</a:t>
            </a:r>
          </a:p>
          <a:p>
            <a:pPr lvl="1"/>
            <a:r>
              <a:rPr lang="en-US" dirty="0" smtClean="0"/>
              <a:t>Deeper models are helpful.</a:t>
            </a:r>
          </a:p>
          <a:p>
            <a:endParaRPr lang="en-US" sz="1600" dirty="0"/>
          </a:p>
          <a:p>
            <a:r>
              <a:rPr lang="en-US" dirty="0" smtClean="0">
                <a:solidFill>
                  <a:srgbClr val="245794"/>
                </a:solidFill>
              </a:rPr>
              <a:t>Future work:</a:t>
            </a:r>
          </a:p>
          <a:p>
            <a:pPr lvl="1"/>
            <a:r>
              <a:rPr lang="en-US" dirty="0" smtClean="0">
                <a:solidFill>
                  <a:srgbClr val="245794"/>
                </a:solidFill>
              </a:rPr>
              <a:t>Tackle the optimization difficulties for deeper NCF models (e.g., by Residual learning and Highway networks).</a:t>
            </a:r>
          </a:p>
          <a:p>
            <a:pPr lvl="1"/>
            <a:r>
              <a:rPr lang="en-US" dirty="0" smtClean="0">
                <a:solidFill>
                  <a:srgbClr val="245794"/>
                </a:solidFill>
              </a:rPr>
              <a:t>Extend NCF to model more rich features, e.g., user attributes, item description, contextual and temporal signals. </a:t>
            </a:r>
            <a:endParaRPr lang="en-US" dirty="0">
              <a:solidFill>
                <a:srgbClr val="245794"/>
              </a:solidFill>
            </a:endParaRPr>
          </a:p>
        </p:txBody>
      </p:sp>
      <p:sp>
        <p:nvSpPr>
          <p:cNvPr id="4" name="灯片编号占位符 3"/>
          <p:cNvSpPr>
            <a:spLocks noGrp="1"/>
          </p:cNvSpPr>
          <p:nvPr>
            <p:ph type="sldNum" sz="quarter" idx="12"/>
          </p:nvPr>
        </p:nvSpPr>
        <p:spPr/>
        <p:txBody>
          <a:bodyPr/>
          <a:lstStyle/>
          <a:p>
            <a:fld id="{7D75B9EA-579D-4E82-A1B2-247215221A92}" type="slidenum">
              <a:rPr lang="en-SG" smtClean="0"/>
              <a:pPr/>
              <a:t>56</a:t>
            </a:fld>
            <a:endParaRPr lang="en-SG" dirty="0"/>
          </a:p>
        </p:txBody>
      </p:sp>
    </p:spTree>
    <p:extLst>
      <p:ext uri="{BB962C8B-B14F-4D97-AF65-F5344CB8AC3E}">
        <p14:creationId xmlns:p14="http://schemas.microsoft.com/office/powerpoint/2010/main" val="35912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Final Thoughts on RS</a:t>
            </a:r>
            <a:endParaRPr kumimoji="1" lang="zh-CN" altLang="en-US" dirty="0"/>
          </a:p>
        </p:txBody>
      </p:sp>
      <p:sp>
        <p:nvSpPr>
          <p:cNvPr id="3" name="内容占位符 2"/>
          <p:cNvSpPr>
            <a:spLocks noGrp="1"/>
          </p:cNvSpPr>
          <p:nvPr>
            <p:ph idx="1"/>
          </p:nvPr>
        </p:nvSpPr>
        <p:spPr>
          <a:xfrm>
            <a:off x="467544" y="1447800"/>
            <a:ext cx="8447856" cy="5029200"/>
          </a:xfrm>
        </p:spPr>
        <p:txBody>
          <a:bodyPr/>
          <a:lstStyle/>
          <a:p>
            <a:r>
              <a:rPr kumimoji="1" lang="en-US" altLang="zh-CN" dirty="0" smtClean="0"/>
              <a:t>For RS, academic research has been seldom deployed in industrial use, e.g.:</a:t>
            </a:r>
          </a:p>
          <a:p>
            <a:pPr lvl="1"/>
            <a:r>
              <a:rPr kumimoji="1" lang="en-US" altLang="zh-CN" dirty="0" err="1" smtClean="0"/>
              <a:t>Taobao</a:t>
            </a:r>
            <a:r>
              <a:rPr kumimoji="1" lang="en-US" altLang="zh-CN" dirty="0" smtClean="0"/>
              <a:t> mainly uses item-based CF [WWW 2001].</a:t>
            </a:r>
          </a:p>
          <a:p>
            <a:pPr lvl="1"/>
            <a:r>
              <a:rPr kumimoji="1" lang="en-US" altLang="zh-CN" dirty="0" smtClean="0"/>
              <a:t>LinkedIn uses linear regression most.</a:t>
            </a:r>
          </a:p>
          <a:p>
            <a:pPr lvl="1"/>
            <a:r>
              <a:rPr kumimoji="1" lang="en-US" altLang="zh-CN" dirty="0" smtClean="0"/>
              <a:t>YouTube used co-view algorithm </a:t>
            </a:r>
            <a:r>
              <a:rPr kumimoji="1" lang="en-US" altLang="zh-CN" dirty="0" smtClean="0"/>
              <a:t>most.</a:t>
            </a:r>
          </a:p>
          <a:p>
            <a:r>
              <a:rPr kumimoji="1" lang="en-US" altLang="zh-CN" dirty="0" smtClean="0"/>
              <a:t>Deep learning will also overturn the RS area in the next 3 years.</a:t>
            </a:r>
          </a:p>
          <a:p>
            <a:pPr lvl="1"/>
            <a:r>
              <a:rPr kumimoji="1" lang="en-US" altLang="zh-CN" dirty="0" smtClean="0"/>
              <a:t>Deep </a:t>
            </a:r>
            <a:r>
              <a:rPr kumimoji="1" lang="en-US" altLang="zh-CN" dirty="0" smtClean="0"/>
              <a:t>models are much more expressive than past models.</a:t>
            </a:r>
          </a:p>
          <a:p>
            <a:pPr lvl="1"/>
            <a:r>
              <a:rPr kumimoji="1" lang="en-US" altLang="zh-CN" dirty="0" smtClean="0"/>
              <a:t>RNNs for temporal modeling: user behaviors are naturally sequential.</a:t>
            </a:r>
          </a:p>
          <a:p>
            <a:pPr lvl="1"/>
            <a:r>
              <a:rPr kumimoji="1" lang="en-US" altLang="zh-CN" dirty="0" smtClean="0"/>
              <a:t>There still lacks good DL solutions for sparse data prediction.</a:t>
            </a:r>
          </a:p>
          <a:p>
            <a:pPr lvl="1"/>
            <a:endParaRPr kumimoji="1" lang="en-US" altLang="zh-CN" dirty="0" smtClean="0"/>
          </a:p>
          <a:p>
            <a:pPr lvl="1"/>
            <a:endParaRPr kumimoji="1" lang="en-US" altLang="zh-CN" dirty="0" smtClean="0"/>
          </a:p>
          <a:p>
            <a:pPr lvl="1"/>
            <a:endParaRPr kumimoji="1" lang="en-US" altLang="zh-CN" dirty="0" smtClean="0"/>
          </a:p>
          <a:p>
            <a:pPr lvl="1"/>
            <a:endParaRPr kumimoji="1" lang="zh-CN" altLang="en-US"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57</a:t>
            </a:fld>
            <a:endParaRPr lang="en-SG" dirty="0"/>
          </a:p>
        </p:txBody>
      </p:sp>
    </p:spTree>
    <p:extLst>
      <p:ext uri="{BB962C8B-B14F-4D97-AF65-F5344CB8AC3E}">
        <p14:creationId xmlns:p14="http://schemas.microsoft.com/office/powerpoint/2010/main" val="210272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xshua.FAREAST\AppData\Local\Microsoft\Windows\Temporary Internet Files\Content.IE5\SAHNRPAS\MCj03795810000[1].wmf"/>
          <p:cNvPicPr>
            <a:picLocks noChangeAspect="1" noChangeArrowheads="1"/>
          </p:cNvPicPr>
          <p:nvPr/>
        </p:nvPicPr>
        <p:blipFill>
          <a:blip r:embed="rId3" cstate="print"/>
          <a:srcRect/>
          <a:stretch>
            <a:fillRect/>
          </a:stretch>
        </p:blipFill>
        <p:spPr bwMode="auto">
          <a:xfrm>
            <a:off x="4572000" y="3090553"/>
            <a:ext cx="2469913" cy="2132433"/>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124200"/>
            <a:ext cx="2098576" cy="2315371"/>
          </a:xfrm>
          <a:prstGeom prst="rect">
            <a:avLst/>
          </a:prstGeom>
          <a:noFill/>
          <a:ln>
            <a:noFill/>
          </a:ln>
          <a:effectLst>
            <a:glow rad="101600">
              <a:schemeClr val="accent5">
                <a:satMod val="175000"/>
                <a:alpha val="40000"/>
              </a:schemeClr>
            </a:glow>
            <a:outerShdw dist="35921" dir="2700000" algn="ctr" rotWithShape="0">
              <a:schemeClr val="bg2"/>
            </a:outerShdw>
          </a:effectLst>
          <a:scene3d>
            <a:camera prst="isometricOffAxis2Left"/>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itle 1"/>
          <p:cNvSpPr txBox="1">
            <a:spLocks/>
          </p:cNvSpPr>
          <p:nvPr/>
        </p:nvSpPr>
        <p:spPr>
          <a:xfrm>
            <a:off x="117376" y="1441566"/>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w="500">
                  <a:solidFill>
                    <a:schemeClr val="tx2">
                      <a:shade val="20000"/>
                      <a:satMod val="350000"/>
                    </a:schemeClr>
                  </a:solidFill>
                </a:ln>
                <a:solidFill>
                  <a:srgbClr val="C00000"/>
                </a:solidFill>
                <a:effectLst>
                  <a:outerShdw blurRad="30000" dist="30000" dir="2700000" algn="tl" rotWithShape="0">
                    <a:schemeClr val="bg2">
                      <a:shade val="45000"/>
                      <a:satMod val="150000"/>
                      <a:alpha val="90000"/>
                    </a:schemeClr>
                  </a:outerShdw>
                  <a:reflection blurRad="6350" stA="55000" endA="300" endPos="45500" dir="5400000" sy="-100000" algn="bl" rotWithShape="0"/>
                </a:effectLst>
                <a:uLnTx/>
                <a:uFillTx/>
                <a:latin typeface="+mj-lt"/>
                <a:ea typeface="+mj-ea"/>
                <a:cs typeface="+mj-cs"/>
              </a:rPr>
              <a:t>Thanks!</a:t>
            </a:r>
            <a:endParaRPr kumimoji="0" lang="en-US" sz="4800" b="1" i="0" u="none" strike="noStrike" kern="1200" cap="none" spc="0" normalizeH="0" baseline="0" noProof="0" dirty="0">
              <a:ln w="500">
                <a:solidFill>
                  <a:schemeClr val="tx2">
                    <a:shade val="20000"/>
                    <a:satMod val="350000"/>
                  </a:schemeClr>
                </a:solidFill>
              </a:ln>
              <a:solidFill>
                <a:srgbClr val="C00000"/>
              </a:solidFill>
              <a:effectLst>
                <a:outerShdw blurRad="30000" dist="30000" dir="2700000" algn="tl" rotWithShape="0">
                  <a:schemeClr val="bg2">
                    <a:shade val="45000"/>
                    <a:satMod val="150000"/>
                    <a:alpha val="90000"/>
                  </a:schemeClr>
                </a:outerShdw>
                <a:reflection blurRad="6350" stA="55000" endA="300" endPos="45500" dir="5400000" sy="-100000" algn="bl" rotWithShape="0"/>
              </a:effectLst>
              <a:uLnTx/>
              <a:uFillTx/>
              <a:latin typeface="+mj-lt"/>
              <a:ea typeface="+mj-ea"/>
              <a:cs typeface="+mj-cs"/>
            </a:endParaRPr>
          </a:p>
        </p:txBody>
      </p:sp>
      <p:sp>
        <p:nvSpPr>
          <p:cNvPr id="2" name="灯片编号占位符 1"/>
          <p:cNvSpPr>
            <a:spLocks noGrp="1"/>
          </p:cNvSpPr>
          <p:nvPr>
            <p:ph type="sldNum" sz="quarter" idx="12"/>
          </p:nvPr>
        </p:nvSpPr>
        <p:spPr/>
        <p:txBody>
          <a:bodyPr/>
          <a:lstStyle/>
          <a:p>
            <a:fld id="{7D75B9EA-579D-4E82-A1B2-247215221A92}" type="slidenum">
              <a:rPr lang="en-SG" smtClean="0"/>
              <a:pPr/>
              <a:t>58</a:t>
            </a:fld>
            <a:endParaRPr lang="en-SG" dirty="0"/>
          </a:p>
        </p:txBody>
      </p:sp>
    </p:spTree>
    <p:extLst>
      <p:ext uri="{BB962C8B-B14F-4D97-AF65-F5344CB8AC3E}">
        <p14:creationId xmlns:p14="http://schemas.microsoft.com/office/powerpoint/2010/main" val="3479891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MF on Explicit Feedback</a:t>
            </a:r>
            <a:endParaRPr kumimoji="1" lang="zh-CN" altLang="en-US" dirty="0"/>
          </a:p>
        </p:txBody>
      </p:sp>
      <p:sp>
        <p:nvSpPr>
          <p:cNvPr id="3" name="内容占位符 2"/>
          <p:cNvSpPr>
            <a:spLocks noGrp="1"/>
          </p:cNvSpPr>
          <p:nvPr>
            <p:ph idx="1"/>
          </p:nvPr>
        </p:nvSpPr>
        <p:spPr/>
        <p:txBody>
          <a:bodyPr/>
          <a:lstStyle/>
          <a:p>
            <a:r>
              <a:rPr kumimoji="1" lang="en-US" altLang="zh-CN" dirty="0"/>
              <a:t>E</a:t>
            </a:r>
            <a:r>
              <a:rPr kumimoji="1" lang="en-US" altLang="zh-CN" dirty="0" smtClean="0"/>
              <a:t>xplicit feedback, e.g. users’ ratings on movies, where a user </a:t>
            </a:r>
            <a:r>
              <a:rPr kumimoji="1" lang="en-US" altLang="zh-CN" dirty="0" smtClean="0">
                <a:solidFill>
                  <a:srgbClr val="FF0000"/>
                </a:solidFill>
              </a:rPr>
              <a:t>explicitly </a:t>
            </a:r>
            <a:r>
              <a:rPr kumimoji="1" lang="en-US" altLang="zh-CN" dirty="0" smtClean="0"/>
              <a:t>indicates whether he/she likes an item or not.</a:t>
            </a:r>
          </a:p>
          <a:p>
            <a:r>
              <a:rPr kumimoji="1" lang="en-US" altLang="zh-CN" dirty="0" smtClean="0"/>
              <a:t>Well-formed problem – both users’ positive &amp; negative feedback are available.</a:t>
            </a:r>
            <a:endParaRPr kumimoji="1" lang="zh-CN" altLang="en-US"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6</a:t>
            </a:fld>
            <a:endParaRPr lang="en-SG" dirty="0"/>
          </a:p>
        </p:txBody>
      </p:sp>
      <p:pic>
        <p:nvPicPr>
          <p:cNvPr id="5" name="Shape 196"/>
          <p:cNvPicPr/>
          <p:nvPr/>
        </p:nvPicPr>
        <p:blipFill>
          <a:blip r:embed="rId3"/>
          <a:stretch>
            <a:fillRect/>
          </a:stretch>
        </p:blipFill>
        <p:spPr>
          <a:xfrm>
            <a:off x="609600" y="3505200"/>
            <a:ext cx="2286000" cy="1905000"/>
          </a:xfrm>
          <a:prstGeom prst="rect">
            <a:avLst/>
          </a:prstGeom>
          <a:ln>
            <a:noFill/>
          </a:ln>
        </p:spPr>
      </p:pic>
      <p:pic>
        <p:nvPicPr>
          <p:cNvPr id="6" name="Shape 110"/>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7219" y="3505200"/>
            <a:ext cx="2133600" cy="36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文本框 6"/>
          <p:cNvSpPr txBox="1"/>
          <p:nvPr/>
        </p:nvSpPr>
        <p:spPr>
          <a:xfrm>
            <a:off x="3505200" y="3486090"/>
            <a:ext cx="947219" cy="400110"/>
          </a:xfrm>
          <a:prstGeom prst="rect">
            <a:avLst/>
          </a:prstGeom>
          <a:noFill/>
        </p:spPr>
        <p:txBody>
          <a:bodyPr wrap="none" rtlCol="0">
            <a:spAutoFit/>
          </a:bodyPr>
          <a:lstStyle/>
          <a:p>
            <a:r>
              <a:rPr kumimoji="1" lang="en-US" altLang="zh-CN" sz="2000" b="1" dirty="0" smtClean="0"/>
              <a:t>Model: </a:t>
            </a:r>
            <a:endParaRPr kumimoji="1" lang="zh-CN" altLang="en-US" sz="2000" b="1" dirty="0"/>
          </a:p>
        </p:txBody>
      </p:sp>
      <p:sp>
        <p:nvSpPr>
          <p:cNvPr id="8" name="文本框 7"/>
          <p:cNvSpPr txBox="1"/>
          <p:nvPr/>
        </p:nvSpPr>
        <p:spPr>
          <a:xfrm>
            <a:off x="3505200" y="3943290"/>
            <a:ext cx="3576144" cy="400110"/>
          </a:xfrm>
          <a:prstGeom prst="rect">
            <a:avLst/>
          </a:prstGeom>
          <a:noFill/>
        </p:spPr>
        <p:txBody>
          <a:bodyPr wrap="none" rtlCol="0">
            <a:spAutoFit/>
          </a:bodyPr>
          <a:lstStyle/>
          <a:p>
            <a:r>
              <a:rPr kumimoji="1" lang="en-US" altLang="zh-CN" sz="2000" b="1" dirty="0" smtClean="0"/>
              <a:t>Objective Function (regression): </a:t>
            </a:r>
            <a:endParaRPr kumimoji="1" lang="zh-CN" altLang="en-US" sz="2000" b="1" dirty="0"/>
          </a:p>
        </p:txBody>
      </p:sp>
      <p:pic>
        <p:nvPicPr>
          <p:cNvPr id="10" name="图片 9" descr="Screen Shot 2016-12-13 at 6.58.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4419600"/>
            <a:ext cx="4419600" cy="793262"/>
          </a:xfrm>
          <a:prstGeom prst="rect">
            <a:avLst/>
          </a:prstGeom>
        </p:spPr>
      </p:pic>
      <p:sp>
        <p:nvSpPr>
          <p:cNvPr id="11" name="圆角矩形 10"/>
          <p:cNvSpPr/>
          <p:nvPr/>
        </p:nvSpPr>
        <p:spPr>
          <a:xfrm>
            <a:off x="4495800" y="4953000"/>
            <a:ext cx="9144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2" name="文本框 11"/>
          <p:cNvSpPr txBox="1"/>
          <p:nvPr/>
        </p:nvSpPr>
        <p:spPr>
          <a:xfrm>
            <a:off x="3429000" y="5257800"/>
            <a:ext cx="4147840" cy="400110"/>
          </a:xfrm>
          <a:prstGeom prst="rect">
            <a:avLst/>
          </a:prstGeom>
          <a:noFill/>
        </p:spPr>
        <p:txBody>
          <a:bodyPr wrap="none" rtlCol="0">
            <a:spAutoFit/>
          </a:bodyPr>
          <a:lstStyle/>
          <a:p>
            <a:r>
              <a:rPr kumimoji="1" lang="en-US" altLang="zh-CN" sz="2000" dirty="0" smtClean="0">
                <a:solidFill>
                  <a:srgbClr val="FF0000"/>
                </a:solidFill>
              </a:rPr>
              <a:t>Only observed ratings are considered!</a:t>
            </a:r>
            <a:endParaRPr kumimoji="1" lang="zh-CN" altLang="en-US" sz="2000" dirty="0">
              <a:solidFill>
                <a:srgbClr val="FF0000"/>
              </a:solidFill>
            </a:endParaRPr>
          </a:p>
        </p:txBody>
      </p:sp>
    </p:spTree>
    <p:extLst>
      <p:ext uri="{BB962C8B-B14F-4D97-AF65-F5344CB8AC3E}">
        <p14:creationId xmlns:p14="http://schemas.microsoft.com/office/powerpoint/2010/main" val="425582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But for Implicit Feedback…</a:t>
            </a:r>
            <a:endParaRPr kumimoji="1" lang="zh-CN" altLang="en-US" dirty="0"/>
          </a:p>
        </p:txBody>
      </p:sp>
      <p:sp>
        <p:nvSpPr>
          <p:cNvPr id="3" name="内容占位符 2"/>
          <p:cNvSpPr>
            <a:spLocks noGrp="1"/>
          </p:cNvSpPr>
          <p:nvPr>
            <p:ph idx="1"/>
          </p:nvPr>
        </p:nvSpPr>
        <p:spPr>
          <a:xfrm>
            <a:off x="381000" y="1676400"/>
            <a:ext cx="8676456" cy="4597971"/>
          </a:xfrm>
        </p:spPr>
        <p:txBody>
          <a:bodyPr/>
          <a:lstStyle/>
          <a:p>
            <a:r>
              <a:rPr kumimoji="1" lang="en-US" altLang="zh-CN" dirty="0" smtClean="0"/>
              <a:t>Implicit feedback, e.g., users’ clicks/watches/purchases on items, where a user </a:t>
            </a:r>
            <a:r>
              <a:rPr kumimoji="1" lang="en-US" altLang="zh-CN" dirty="0" smtClean="0">
                <a:solidFill>
                  <a:srgbClr val="FF0000"/>
                </a:solidFill>
              </a:rPr>
              <a:t>implicitly</a:t>
            </a:r>
            <a:r>
              <a:rPr kumimoji="1" lang="en-US" altLang="zh-CN" dirty="0" smtClean="0"/>
              <a:t> expresses his/her preference. </a:t>
            </a:r>
            <a:endParaRPr kumimoji="1" lang="zh-CN" altLang="en-US" dirty="0"/>
          </a:p>
        </p:txBody>
      </p:sp>
      <p:sp>
        <p:nvSpPr>
          <p:cNvPr id="4" name="幻灯片编号占位符 3"/>
          <p:cNvSpPr>
            <a:spLocks noGrp="1"/>
          </p:cNvSpPr>
          <p:nvPr>
            <p:ph type="sldNum" sz="quarter" idx="12"/>
          </p:nvPr>
        </p:nvSpPr>
        <p:spPr/>
        <p:txBody>
          <a:bodyPr/>
          <a:lstStyle/>
          <a:p>
            <a:fld id="{7D75B9EA-579D-4E82-A1B2-247215221A92}" type="slidenum">
              <a:rPr lang="en-SG" smtClean="0"/>
              <a:pPr/>
              <a:t>7</a:t>
            </a:fld>
            <a:endParaRPr lang="en-SG" dirty="0"/>
          </a:p>
        </p:txBody>
      </p:sp>
      <p:sp>
        <p:nvSpPr>
          <p:cNvPr id="5" name="文本框 4"/>
          <p:cNvSpPr txBox="1"/>
          <p:nvPr/>
        </p:nvSpPr>
        <p:spPr>
          <a:xfrm>
            <a:off x="793183" y="4457700"/>
            <a:ext cx="2291718" cy="369332"/>
          </a:xfrm>
          <a:prstGeom prst="rect">
            <a:avLst/>
          </a:prstGeom>
          <a:noFill/>
        </p:spPr>
        <p:txBody>
          <a:bodyPr wrap="none" rtlCol="0">
            <a:spAutoFit/>
          </a:bodyPr>
          <a:lstStyle/>
          <a:p>
            <a:r>
              <a:rPr lang="en-US" b="1" dirty="0" smtClean="0">
                <a:solidFill>
                  <a:srgbClr val="245794"/>
                </a:solidFill>
              </a:rPr>
              <a:t>0/1 Interaction matrix</a:t>
            </a:r>
            <a:endParaRPr lang="en-US" b="1" dirty="0">
              <a:solidFill>
                <a:srgbClr val="245794"/>
              </a:solidFill>
            </a:endParaRPr>
          </a:p>
        </p:txBody>
      </p:sp>
      <p:sp>
        <p:nvSpPr>
          <p:cNvPr id="6" name="文本框 5"/>
          <p:cNvSpPr txBox="1"/>
          <p:nvPr/>
        </p:nvSpPr>
        <p:spPr>
          <a:xfrm>
            <a:off x="301539" y="3362980"/>
            <a:ext cx="745782" cy="400110"/>
          </a:xfrm>
          <a:prstGeom prst="rect">
            <a:avLst/>
          </a:prstGeom>
          <a:noFill/>
        </p:spPr>
        <p:txBody>
          <a:bodyPr wrap="none" rtlCol="0">
            <a:spAutoFit/>
          </a:bodyPr>
          <a:lstStyle/>
          <a:p>
            <a:r>
              <a:rPr lang="en-US" sz="2000" b="1" dirty="0" smtClean="0"/>
              <a:t>users</a:t>
            </a:r>
            <a:endParaRPr lang="en-US" b="1" dirty="0"/>
          </a:p>
        </p:txBody>
      </p:sp>
      <p:graphicFrame>
        <p:nvGraphicFramePr>
          <p:cNvPr id="7" name="表格 6"/>
          <p:cNvGraphicFramePr>
            <a:graphicFrameLocks noGrp="1"/>
          </p:cNvGraphicFramePr>
          <p:nvPr>
            <p:extLst>
              <p:ext uri="{D42A27DB-BD31-4B8C-83A1-F6EECF244321}">
                <p14:modId xmlns:p14="http://schemas.microsoft.com/office/powerpoint/2010/main" val="689833490"/>
              </p:ext>
            </p:extLst>
          </p:nvPr>
        </p:nvGraphicFramePr>
        <p:xfrm>
          <a:off x="1066800" y="2819400"/>
          <a:ext cx="1762944" cy="1627054"/>
        </p:xfrm>
        <a:graphic>
          <a:graphicData uri="http://schemas.openxmlformats.org/drawingml/2006/table">
            <a:tbl>
              <a:tblPr firstRow="1" bandRow="1">
                <a:tableStyleId>{5940675A-B579-460E-94D1-54222C63F5DA}</a:tableStyleId>
              </a:tblPr>
              <a:tblGrid>
                <a:gridCol w="440736"/>
                <a:gridCol w="440736"/>
                <a:gridCol w="440736"/>
                <a:gridCol w="440736"/>
              </a:tblGrid>
              <a:tr h="367804">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r>
              <a:tr h="419750">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r>
              <a:tr h="419750">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r>
              <a:tr h="419750">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r>
            </a:tbl>
          </a:graphicData>
        </a:graphic>
      </p:graphicFrame>
      <p:cxnSp>
        <p:nvCxnSpPr>
          <p:cNvPr id="8" name="Shape 104"/>
          <p:cNvCxnSpPr>
            <a:cxnSpLocks noChangeShapeType="1"/>
          </p:cNvCxnSpPr>
          <p:nvPr/>
        </p:nvCxnSpPr>
        <p:spPr bwMode="auto">
          <a:xfrm flipV="1">
            <a:off x="1828800" y="2819400"/>
            <a:ext cx="1828800" cy="533400"/>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xmlns="">
                <a:noFill/>
              </a14:hiddenFill>
            </a:ext>
          </a:extLst>
        </p:spPr>
      </p:cxnSp>
      <p:sp>
        <p:nvSpPr>
          <p:cNvPr id="10" name="Shape 103"/>
          <p:cNvSpPr txBox="1">
            <a:spLocks noChangeArrowheads="1"/>
          </p:cNvSpPr>
          <p:nvPr/>
        </p:nvSpPr>
        <p:spPr bwMode="auto">
          <a:xfrm>
            <a:off x="3657600" y="2667000"/>
            <a:ext cx="44196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91425" rIns="91425" bIns="91425"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kumimoji="0" lang="zh-CN" altLang="zh-CN" sz="2200" dirty="0">
                <a:latin typeface="Gill Sans Light" charset="0"/>
              </a:rPr>
              <a:t>User </a:t>
            </a:r>
            <a:r>
              <a:rPr kumimoji="0" lang="zh-CN" altLang="zh-CN" sz="2200" dirty="0" smtClean="0">
                <a:latin typeface="Gill Sans Light" charset="0"/>
              </a:rPr>
              <a:t>'u' </a:t>
            </a:r>
            <a:r>
              <a:rPr kumimoji="0" lang="en-US" altLang="zh-CN" sz="2200" dirty="0" smtClean="0">
                <a:latin typeface="Gill Sans Light" charset="0"/>
              </a:rPr>
              <a:t>rated an </a:t>
            </a:r>
            <a:r>
              <a:rPr kumimoji="0" lang="zh-CN" altLang="zh-CN" sz="2200" dirty="0" smtClean="0">
                <a:latin typeface="Gill Sans Light" charset="0"/>
              </a:rPr>
              <a:t>item 'i’</a:t>
            </a:r>
            <a:r>
              <a:rPr kumimoji="0" lang="en-US" altLang="zh-CN" sz="2200" dirty="0" smtClean="0">
                <a:latin typeface="Gill Sans Light" charset="0"/>
              </a:rPr>
              <a:t>, </a:t>
            </a:r>
            <a:r>
              <a:rPr kumimoji="0" lang="en-US" altLang="zh-CN" sz="2200" b="1" dirty="0" smtClean="0">
                <a:solidFill>
                  <a:srgbClr val="FF0000"/>
                </a:solidFill>
                <a:latin typeface="Gill Sans Light" charset="0"/>
              </a:rPr>
              <a:t>but we do not know whether he likes it or not!!</a:t>
            </a:r>
            <a:endParaRPr kumimoji="0" lang="zh-CN" altLang="zh-CN" sz="2200" b="1" dirty="0">
              <a:solidFill>
                <a:srgbClr val="FF0000"/>
              </a:solidFill>
              <a:latin typeface="Gill Sans Light" charset="0"/>
            </a:endParaRPr>
          </a:p>
        </p:txBody>
      </p:sp>
      <p:sp>
        <p:nvSpPr>
          <p:cNvPr id="11" name="文本框 10"/>
          <p:cNvSpPr txBox="1"/>
          <p:nvPr/>
        </p:nvSpPr>
        <p:spPr>
          <a:xfrm>
            <a:off x="3429000" y="3799344"/>
            <a:ext cx="5181599" cy="2677656"/>
          </a:xfrm>
          <a:prstGeom prst="rect">
            <a:avLst/>
          </a:prstGeom>
          <a:noFill/>
        </p:spPr>
        <p:txBody>
          <a:bodyPr wrap="square" rtlCol="0">
            <a:spAutoFit/>
          </a:bodyPr>
          <a:lstStyle/>
          <a:p>
            <a:pPr marL="342900" indent="-342900">
              <a:buFontTx/>
              <a:buChar char="-"/>
            </a:pPr>
            <a:r>
              <a:rPr kumimoji="1" lang="en-US" altLang="zh-CN" sz="2400" dirty="0" smtClean="0"/>
              <a:t>More like a classification problem, rather than regression. </a:t>
            </a:r>
          </a:p>
          <a:p>
            <a:pPr marL="342900" lvl="1" indent="-342900">
              <a:buFontTx/>
              <a:buChar char="-"/>
            </a:pPr>
            <a:r>
              <a:rPr lang="en-US" altLang="zh-CN" sz="2400" b="1" dirty="0">
                <a:solidFill>
                  <a:srgbClr val="FF0000"/>
                </a:solidFill>
              </a:rPr>
              <a:t>Unobserved data </a:t>
            </a:r>
            <a:r>
              <a:rPr lang="en-US" altLang="zh-CN" sz="2400" dirty="0"/>
              <a:t>(0 entries</a:t>
            </a:r>
            <a:r>
              <a:rPr lang="en-US" altLang="zh-CN" sz="2400" dirty="0" smtClean="0"/>
              <a:t>) </a:t>
            </a:r>
            <a:r>
              <a:rPr lang="en-US" altLang="zh-CN" sz="2400" dirty="0"/>
              <a:t>are </a:t>
            </a:r>
            <a:r>
              <a:rPr lang="en-US" altLang="zh-CN" sz="2400" dirty="0" smtClean="0"/>
              <a:t>crucial to consider!</a:t>
            </a:r>
          </a:p>
          <a:p>
            <a:pPr marL="0" lvl="1"/>
            <a:endParaRPr lang="en-US" altLang="zh-CN" sz="2400" dirty="0"/>
          </a:p>
          <a:p>
            <a:pPr marL="342900" indent="-342900">
              <a:buFontTx/>
              <a:buChar char="-"/>
            </a:pPr>
            <a:endParaRPr kumimoji="1" lang="en-US" altLang="zh-CN" sz="2400" dirty="0" smtClean="0"/>
          </a:p>
          <a:p>
            <a:pPr marL="342900" indent="-342900">
              <a:buFontTx/>
              <a:buChar char="-"/>
            </a:pPr>
            <a:endParaRPr kumimoji="1" lang="zh-CN" altLang="en-US" sz="2400" dirty="0"/>
          </a:p>
        </p:txBody>
      </p:sp>
      <p:sp>
        <p:nvSpPr>
          <p:cNvPr id="12" name="文本框 11"/>
          <p:cNvSpPr txBox="1"/>
          <p:nvPr/>
        </p:nvSpPr>
        <p:spPr>
          <a:xfrm>
            <a:off x="457200" y="2895600"/>
            <a:ext cx="8292941" cy="1569660"/>
          </a:xfrm>
          <a:prstGeom prst="rect">
            <a:avLst/>
          </a:prstGeom>
          <a:solidFill>
            <a:schemeClr val="bg1">
              <a:alpha val="74000"/>
            </a:schemeClr>
          </a:solidFill>
        </p:spPr>
        <p:txBody>
          <a:bodyPr wrap="square" rtlCol="0">
            <a:spAutoFit/>
          </a:bodyPr>
          <a:lstStyle/>
          <a:p>
            <a:pPr algn="ctr"/>
            <a:r>
              <a:rPr lang="en-US" sz="3200" dirty="0" smtClean="0">
                <a:solidFill>
                  <a:srgbClr val="FF0000"/>
                </a:solidFill>
              </a:rPr>
              <a:t>Due to the prevalence of implicit feedback, recent research on RS has shifted to implicit feedback!</a:t>
            </a:r>
            <a:endParaRPr lang="en-US" sz="3200" dirty="0">
              <a:solidFill>
                <a:srgbClr val="FF0000"/>
              </a:solidFill>
            </a:endParaRPr>
          </a:p>
        </p:txBody>
      </p:sp>
    </p:spTree>
    <p:extLst>
      <p:ext uri="{BB962C8B-B14F-4D97-AF65-F5344CB8AC3E}">
        <p14:creationId xmlns:p14="http://schemas.microsoft.com/office/powerpoint/2010/main" val="296128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smtClean="0"/>
              <a:t>Challenges for Learning from Implicit Feedback</a:t>
            </a:r>
            <a:endParaRPr kumimoji="1" lang="zh-CN" altLang="en-US" sz="3200" dirty="0"/>
          </a:p>
        </p:txBody>
      </p:sp>
      <p:sp>
        <p:nvSpPr>
          <p:cNvPr id="3" name="内容占位符 2"/>
          <p:cNvSpPr>
            <a:spLocks noGrp="1"/>
          </p:cNvSpPr>
          <p:nvPr>
            <p:ph idx="1"/>
          </p:nvPr>
        </p:nvSpPr>
        <p:spPr>
          <a:xfrm>
            <a:off x="2590800" y="1981200"/>
            <a:ext cx="6324600" cy="3912171"/>
          </a:xfrm>
        </p:spPr>
        <p:txBody>
          <a:bodyPr/>
          <a:lstStyle/>
          <a:p>
            <a:pPr marL="457200" indent="-457200">
              <a:buAutoNum type="arabicPeriod"/>
            </a:pPr>
            <a:r>
              <a:rPr kumimoji="1" lang="en-US" altLang="zh-CN" sz="2800" dirty="0" smtClean="0"/>
              <a:t>The full user-item matrix need to be considered.</a:t>
            </a:r>
          </a:p>
          <a:p>
            <a:pPr lvl="1" indent="-342900">
              <a:buFontTx/>
              <a:buChar char="-"/>
            </a:pPr>
            <a:r>
              <a:rPr kumimoji="1" lang="en-US" altLang="zh-CN" sz="2400" dirty="0" smtClean="0"/>
              <a:t># of training instance: M</a:t>
            </a:r>
            <a:r>
              <a:rPr kumimoji="1" lang="en-US" altLang="zh-CN" sz="2000" dirty="0" smtClean="0"/>
              <a:t> </a:t>
            </a:r>
            <a:r>
              <a:rPr kumimoji="1" lang="en-US" altLang="zh-CN" sz="2000" dirty="0" smtClean="0">
                <a:latin typeface="Zapf Dingbats"/>
                <a:ea typeface="Zapf Dingbats"/>
                <a:cs typeface="Zapf Dingbats"/>
                <a:sym typeface="Zapf Dingbats"/>
              </a:rPr>
              <a:t>✕</a:t>
            </a:r>
            <a:r>
              <a:rPr kumimoji="1" lang="en-US" altLang="zh-CN" sz="2000" dirty="0">
                <a:sym typeface="Zapf Dingbats"/>
              </a:rPr>
              <a:t> </a:t>
            </a:r>
            <a:r>
              <a:rPr kumimoji="1" lang="en-US" altLang="zh-CN" sz="2400" dirty="0" smtClean="0"/>
              <a:t>N;</a:t>
            </a:r>
          </a:p>
          <a:p>
            <a:pPr lvl="1" indent="-342900">
              <a:buFontTx/>
              <a:buChar char="-"/>
            </a:pPr>
            <a:r>
              <a:rPr kumimoji="1" lang="en-US" altLang="zh-CN" sz="2400" dirty="0" smtClean="0"/>
              <a:t>Unrealistic to deal with real-world data.</a:t>
            </a:r>
          </a:p>
          <a:p>
            <a:pPr marL="457200" indent="-457200">
              <a:buAutoNum type="arabicPeriod"/>
            </a:pPr>
            <a:r>
              <a:rPr kumimoji="1" lang="en-US" altLang="zh-CN" sz="2800" dirty="0" smtClean="0"/>
              <a:t>An ill-formed problem:</a:t>
            </a:r>
          </a:p>
          <a:p>
            <a:pPr lvl="1" indent="-342900">
              <a:buFontTx/>
              <a:buChar char="-"/>
            </a:pPr>
            <a:r>
              <a:rPr kumimoji="1" lang="en-US" altLang="zh-CN" sz="2400" dirty="0" smtClean="0"/>
              <a:t>No true-negative preference data;</a:t>
            </a:r>
          </a:p>
          <a:p>
            <a:pPr lvl="1" indent="-342900">
              <a:buFontTx/>
              <a:buChar char="-"/>
            </a:pPr>
            <a:r>
              <a:rPr kumimoji="1" lang="en-US" altLang="zh-CN" sz="2400" dirty="0" smtClean="0"/>
              <a:t>0 entries are a mixture of negative and unknown feedback. </a:t>
            </a:r>
          </a:p>
        </p:txBody>
      </p:sp>
      <p:sp>
        <p:nvSpPr>
          <p:cNvPr id="4" name="幻灯片编号占位符 3"/>
          <p:cNvSpPr>
            <a:spLocks noGrp="1"/>
          </p:cNvSpPr>
          <p:nvPr>
            <p:ph type="sldNum" sz="quarter" idx="12"/>
          </p:nvPr>
        </p:nvSpPr>
        <p:spPr/>
        <p:txBody>
          <a:bodyPr/>
          <a:lstStyle/>
          <a:p>
            <a:fld id="{7D75B9EA-579D-4E82-A1B2-247215221A92}" type="slidenum">
              <a:rPr lang="en-SG" smtClean="0"/>
              <a:pPr/>
              <a:t>8</a:t>
            </a:fld>
            <a:endParaRPr lang="en-SG" dirty="0"/>
          </a:p>
        </p:txBody>
      </p:sp>
      <p:graphicFrame>
        <p:nvGraphicFramePr>
          <p:cNvPr id="6" name="表格 5"/>
          <p:cNvGraphicFramePr>
            <a:graphicFrameLocks noGrp="1"/>
          </p:cNvGraphicFramePr>
          <p:nvPr>
            <p:extLst>
              <p:ext uri="{D42A27DB-BD31-4B8C-83A1-F6EECF244321}">
                <p14:modId xmlns:p14="http://schemas.microsoft.com/office/powerpoint/2010/main" val="2118819336"/>
              </p:ext>
            </p:extLst>
          </p:nvPr>
        </p:nvGraphicFramePr>
        <p:xfrm>
          <a:off x="457200" y="2286000"/>
          <a:ext cx="1762944" cy="1627054"/>
        </p:xfrm>
        <a:graphic>
          <a:graphicData uri="http://schemas.openxmlformats.org/drawingml/2006/table">
            <a:tbl>
              <a:tblPr firstRow="1" bandRow="1">
                <a:tableStyleId>{5940675A-B579-460E-94D1-54222C63F5DA}</a:tableStyleId>
              </a:tblPr>
              <a:tblGrid>
                <a:gridCol w="440736"/>
                <a:gridCol w="440736"/>
                <a:gridCol w="440736"/>
                <a:gridCol w="440736"/>
              </a:tblGrid>
              <a:tr h="367804">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r>
              <a:tr h="419750">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r>
              <a:tr h="419750">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r>
              <a:tr h="419750">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rgbClr val="245794"/>
                          </a:solidFill>
                        </a:rPr>
                        <a:t>0</a:t>
                      </a:r>
                      <a:endParaRPr lang="en-US" dirty="0">
                        <a:solidFill>
                          <a:srgbClr val="245794"/>
                        </a:solidFill>
                      </a:endParaRPr>
                    </a:p>
                  </a:txBody>
                  <a:tcPr>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solidFill>
                      <a:schemeClr val="bg1"/>
                    </a:solidFill>
                  </a:tcPr>
                </a:tc>
              </a:tr>
            </a:tbl>
          </a:graphicData>
        </a:graphic>
      </p:graphicFrame>
      <p:sp>
        <p:nvSpPr>
          <p:cNvPr id="7" name="文本框 6"/>
          <p:cNvSpPr txBox="1"/>
          <p:nvPr/>
        </p:nvSpPr>
        <p:spPr>
          <a:xfrm>
            <a:off x="304800" y="4038600"/>
            <a:ext cx="2291718" cy="369332"/>
          </a:xfrm>
          <a:prstGeom prst="rect">
            <a:avLst/>
          </a:prstGeom>
          <a:noFill/>
        </p:spPr>
        <p:txBody>
          <a:bodyPr wrap="none" rtlCol="0">
            <a:spAutoFit/>
          </a:bodyPr>
          <a:lstStyle/>
          <a:p>
            <a:r>
              <a:rPr lang="en-US" b="1" dirty="0" smtClean="0">
                <a:solidFill>
                  <a:srgbClr val="245794"/>
                </a:solidFill>
              </a:rPr>
              <a:t>0/1 Interaction matrix</a:t>
            </a:r>
            <a:endParaRPr lang="en-US" b="1" dirty="0">
              <a:solidFill>
                <a:srgbClr val="245794"/>
              </a:solidFill>
            </a:endParaRPr>
          </a:p>
        </p:txBody>
      </p:sp>
    </p:spTree>
    <p:extLst>
      <p:ext uri="{BB962C8B-B14F-4D97-AF65-F5344CB8AC3E}">
        <p14:creationId xmlns:p14="http://schemas.microsoft.com/office/powerpoint/2010/main" val="250861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Previous Implicit MF Solutions</a:t>
            </a:r>
            <a:endParaRPr lang="en-US" dirty="0"/>
          </a:p>
        </p:txBody>
      </p:sp>
      <p:cxnSp>
        <p:nvCxnSpPr>
          <p:cNvPr id="10" name="直接箭头连接符 9"/>
          <p:cNvCxnSpPr/>
          <p:nvPr/>
        </p:nvCxnSpPr>
        <p:spPr>
          <a:xfrm flipV="1">
            <a:off x="395536" y="3478059"/>
            <a:ext cx="1357064" cy="646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3" idx="0"/>
          </p:cNvCxnSpPr>
          <p:nvPr/>
        </p:nvCxnSpPr>
        <p:spPr>
          <a:xfrm flipV="1">
            <a:off x="1951569" y="3507457"/>
            <a:ext cx="375464" cy="55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1404" y="2408718"/>
            <a:ext cx="1407758" cy="369332"/>
          </a:xfrm>
          <a:prstGeom prst="rect">
            <a:avLst/>
          </a:prstGeom>
          <a:noFill/>
        </p:spPr>
        <p:txBody>
          <a:bodyPr wrap="none" rtlCol="0">
            <a:spAutoFit/>
          </a:bodyPr>
          <a:lstStyle/>
          <a:p>
            <a:r>
              <a:rPr lang="en-US" b="1" dirty="0" smtClean="0"/>
              <a:t>LIKELIHOOD:</a:t>
            </a:r>
            <a:endParaRPr lang="en-US" b="1"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1355" y="4033884"/>
            <a:ext cx="1433187" cy="916893"/>
          </a:xfrm>
          <a:prstGeom prst="rect">
            <a:avLst/>
          </a:prstGeom>
        </p:spPr>
      </p:pic>
      <p:sp>
        <p:nvSpPr>
          <p:cNvPr id="12" name="文本框 11"/>
          <p:cNvSpPr txBox="1"/>
          <p:nvPr/>
        </p:nvSpPr>
        <p:spPr>
          <a:xfrm>
            <a:off x="0" y="4057513"/>
            <a:ext cx="1324273" cy="646331"/>
          </a:xfrm>
          <a:prstGeom prst="rect">
            <a:avLst/>
          </a:prstGeom>
          <a:noFill/>
        </p:spPr>
        <p:txBody>
          <a:bodyPr wrap="none" rtlCol="0">
            <a:spAutoFit/>
          </a:bodyPr>
          <a:lstStyle/>
          <a:p>
            <a:r>
              <a:rPr lang="en-US" b="1" dirty="0" smtClean="0"/>
              <a:t>All Items </a:t>
            </a:r>
          </a:p>
          <a:p>
            <a:r>
              <a:rPr lang="en-US" b="1" dirty="0" smtClean="0"/>
              <a:t>bought by </a:t>
            </a:r>
            <a:r>
              <a:rPr lang="en-US" b="1" i="1" dirty="0" smtClean="0"/>
              <a:t>u</a:t>
            </a:r>
            <a:endParaRPr lang="en-US" b="1" i="1" dirty="0"/>
          </a:p>
        </p:txBody>
      </p:sp>
      <p:sp>
        <p:nvSpPr>
          <p:cNvPr id="13" name="文本框 12"/>
          <p:cNvSpPr txBox="1"/>
          <p:nvPr/>
        </p:nvSpPr>
        <p:spPr>
          <a:xfrm>
            <a:off x="1265179" y="4065593"/>
            <a:ext cx="1372779" cy="646331"/>
          </a:xfrm>
          <a:prstGeom prst="rect">
            <a:avLst/>
          </a:prstGeom>
          <a:noFill/>
        </p:spPr>
        <p:txBody>
          <a:bodyPr wrap="none" rtlCol="0">
            <a:spAutoFit/>
          </a:bodyPr>
          <a:lstStyle/>
          <a:p>
            <a:r>
              <a:rPr lang="en-US" b="1" dirty="0" smtClean="0">
                <a:solidFill>
                  <a:srgbClr val="0000FF"/>
                </a:solidFill>
              </a:rPr>
              <a:t>Items not </a:t>
            </a:r>
          </a:p>
          <a:p>
            <a:r>
              <a:rPr lang="en-US" b="1" dirty="0" smtClean="0">
                <a:solidFill>
                  <a:srgbClr val="0000FF"/>
                </a:solidFill>
              </a:rPr>
              <a:t>bought by </a:t>
            </a:r>
            <a:r>
              <a:rPr lang="en-US" b="1" i="1" dirty="0" smtClean="0">
                <a:solidFill>
                  <a:srgbClr val="0000FF"/>
                </a:solidFill>
              </a:rPr>
              <a:t>u</a:t>
            </a:r>
            <a:endParaRPr lang="en-US" b="1" i="1" dirty="0">
              <a:solidFill>
                <a:srgbClr val="0000FF"/>
              </a:solidFill>
            </a:endParaRPr>
          </a:p>
        </p:txBody>
      </p:sp>
      <p:sp>
        <p:nvSpPr>
          <p:cNvPr id="28" name="文本框 27"/>
          <p:cNvSpPr txBox="1"/>
          <p:nvPr/>
        </p:nvSpPr>
        <p:spPr>
          <a:xfrm>
            <a:off x="3035018" y="3786525"/>
            <a:ext cx="995785" cy="369332"/>
          </a:xfrm>
          <a:prstGeom prst="rect">
            <a:avLst/>
          </a:prstGeom>
          <a:noFill/>
        </p:spPr>
        <p:txBody>
          <a:bodyPr wrap="none" rtlCol="0">
            <a:spAutoFit/>
          </a:bodyPr>
          <a:lstStyle/>
          <a:p>
            <a:r>
              <a:rPr lang="en-US" dirty="0" smtClean="0"/>
              <a:t>Sigmoid:</a:t>
            </a:r>
            <a:endParaRPr lang="en-US" dirty="0"/>
          </a:p>
        </p:txBody>
      </p:sp>
      <p:sp>
        <p:nvSpPr>
          <p:cNvPr id="31" name="文本框 30"/>
          <p:cNvSpPr txBox="1"/>
          <p:nvPr/>
        </p:nvSpPr>
        <p:spPr>
          <a:xfrm>
            <a:off x="4362698" y="2408718"/>
            <a:ext cx="716030" cy="369332"/>
          </a:xfrm>
          <a:prstGeom prst="rect">
            <a:avLst/>
          </a:prstGeom>
          <a:noFill/>
        </p:spPr>
        <p:txBody>
          <a:bodyPr wrap="none" rtlCol="0">
            <a:spAutoFit/>
          </a:bodyPr>
          <a:lstStyle/>
          <a:p>
            <a:r>
              <a:rPr lang="en-US" b="1" dirty="0" smtClean="0"/>
              <a:t>LOSS:</a:t>
            </a:r>
            <a:endParaRPr lang="en-US" b="1" dirty="0"/>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17" y="2787402"/>
            <a:ext cx="3599260" cy="671919"/>
          </a:xfrm>
          <a:prstGeom prst="rect">
            <a:avLst/>
          </a:prstGeom>
        </p:spPr>
      </p:pic>
      <p:cxnSp>
        <p:nvCxnSpPr>
          <p:cNvPr id="20" name="直接箭头连接符 19"/>
          <p:cNvCxnSpPr>
            <a:stCxn id="28" idx="0"/>
          </p:cNvCxnSpPr>
          <p:nvPr/>
        </p:nvCxnSpPr>
        <p:spPr>
          <a:xfrm flipH="1" flipV="1">
            <a:off x="2757474" y="3135890"/>
            <a:ext cx="775437" cy="650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400" y="2819400"/>
            <a:ext cx="4326483" cy="578606"/>
          </a:xfrm>
          <a:prstGeom prst="rect">
            <a:avLst/>
          </a:prstGeom>
        </p:spPr>
      </p:pic>
      <p:sp>
        <p:nvSpPr>
          <p:cNvPr id="34" name="圆角矩形 33"/>
          <p:cNvSpPr/>
          <p:nvPr/>
        </p:nvSpPr>
        <p:spPr>
          <a:xfrm>
            <a:off x="6921923" y="2792350"/>
            <a:ext cx="317077" cy="45126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35" name="文本框 34"/>
          <p:cNvSpPr txBox="1"/>
          <p:nvPr/>
        </p:nvSpPr>
        <p:spPr>
          <a:xfrm>
            <a:off x="6515809" y="2408718"/>
            <a:ext cx="2410083" cy="369332"/>
          </a:xfrm>
          <a:prstGeom prst="rect">
            <a:avLst/>
          </a:prstGeom>
          <a:noFill/>
        </p:spPr>
        <p:txBody>
          <a:bodyPr wrap="none" rtlCol="0">
            <a:spAutoFit/>
          </a:bodyPr>
          <a:lstStyle/>
          <a:p>
            <a:r>
              <a:rPr lang="en-US" dirty="0" smtClean="0">
                <a:solidFill>
                  <a:srgbClr val="0000FF"/>
                </a:solidFill>
              </a:rPr>
              <a:t>Weight for Missing data</a:t>
            </a:r>
            <a:endParaRPr lang="en-US" dirty="0">
              <a:solidFill>
                <a:srgbClr val="0000FF"/>
              </a:solidFill>
            </a:endParaRPr>
          </a:p>
        </p:txBody>
      </p:sp>
      <p:sp>
        <p:nvSpPr>
          <p:cNvPr id="36" name="文本框 35"/>
          <p:cNvSpPr txBox="1"/>
          <p:nvPr/>
        </p:nvSpPr>
        <p:spPr>
          <a:xfrm>
            <a:off x="4308347" y="3999774"/>
            <a:ext cx="1981200" cy="646331"/>
          </a:xfrm>
          <a:prstGeom prst="rect">
            <a:avLst/>
          </a:prstGeom>
          <a:noFill/>
        </p:spPr>
        <p:txBody>
          <a:bodyPr wrap="square" rtlCol="0">
            <a:spAutoFit/>
          </a:bodyPr>
          <a:lstStyle/>
          <a:p>
            <a:r>
              <a:rPr lang="en-US" b="1" dirty="0" smtClean="0"/>
              <a:t>Prediction on observed entries </a:t>
            </a:r>
            <a:endParaRPr lang="en-US" b="1" i="1" dirty="0"/>
          </a:p>
        </p:txBody>
      </p:sp>
      <p:cxnSp>
        <p:nvCxnSpPr>
          <p:cNvPr id="37" name="直接箭头连接符 36"/>
          <p:cNvCxnSpPr/>
          <p:nvPr/>
        </p:nvCxnSpPr>
        <p:spPr>
          <a:xfrm flipV="1">
            <a:off x="5000532" y="3385346"/>
            <a:ext cx="363765" cy="648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921923" y="3352800"/>
            <a:ext cx="545677" cy="68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289546" y="3980135"/>
            <a:ext cx="1787654" cy="646331"/>
          </a:xfrm>
          <a:prstGeom prst="rect">
            <a:avLst/>
          </a:prstGeom>
          <a:noFill/>
        </p:spPr>
        <p:txBody>
          <a:bodyPr wrap="square" rtlCol="0">
            <a:spAutoFit/>
          </a:bodyPr>
          <a:lstStyle/>
          <a:p>
            <a:r>
              <a:rPr lang="en-US" b="1" dirty="0" smtClean="0">
                <a:solidFill>
                  <a:srgbClr val="0000FF"/>
                </a:solidFill>
              </a:rPr>
              <a:t>Prediction for missing data</a:t>
            </a:r>
            <a:endParaRPr lang="en-US" dirty="0" smtClean="0">
              <a:solidFill>
                <a:srgbClr val="0000FF"/>
              </a:solidFill>
            </a:endParaRPr>
          </a:p>
        </p:txBody>
      </p:sp>
      <p:sp>
        <p:nvSpPr>
          <p:cNvPr id="45" name="灯片编号占位符 44"/>
          <p:cNvSpPr>
            <a:spLocks noGrp="1"/>
          </p:cNvSpPr>
          <p:nvPr>
            <p:ph type="sldNum" sz="quarter" idx="12"/>
          </p:nvPr>
        </p:nvSpPr>
        <p:spPr/>
        <p:txBody>
          <a:bodyPr/>
          <a:lstStyle/>
          <a:p>
            <a:fld id="{7D75B9EA-579D-4E82-A1B2-247215221A92}" type="slidenum">
              <a:rPr lang="en-SG" smtClean="0"/>
              <a:pPr/>
              <a:t>9</a:t>
            </a:fld>
            <a:endParaRPr lang="en-SG" dirty="0"/>
          </a:p>
        </p:txBody>
      </p:sp>
      <p:sp>
        <p:nvSpPr>
          <p:cNvPr id="3" name="文本框 2"/>
          <p:cNvSpPr txBox="1"/>
          <p:nvPr/>
        </p:nvSpPr>
        <p:spPr>
          <a:xfrm>
            <a:off x="113524" y="4724400"/>
            <a:ext cx="4306076" cy="1477328"/>
          </a:xfrm>
          <a:prstGeom prst="rect">
            <a:avLst/>
          </a:prstGeom>
          <a:noFill/>
        </p:spPr>
        <p:txBody>
          <a:bodyPr wrap="square" rtlCol="0">
            <a:spAutoFit/>
          </a:bodyPr>
          <a:lstStyle/>
          <a:p>
            <a:r>
              <a:rPr lang="en-US" altLang="zh-CN" b="1" dirty="0"/>
              <a:t>Pros:</a:t>
            </a:r>
          </a:p>
          <a:p>
            <a:r>
              <a:rPr lang="en-US" altLang="zh-CN" dirty="0"/>
              <a:t>+</a:t>
            </a:r>
            <a:r>
              <a:rPr lang="en-US" altLang="zh-CN" b="1" dirty="0"/>
              <a:t>   Efficient </a:t>
            </a:r>
          </a:p>
          <a:p>
            <a:r>
              <a:rPr lang="en-US" altLang="zh-CN" dirty="0"/>
              <a:t>+</a:t>
            </a:r>
            <a:r>
              <a:rPr lang="en-US" altLang="zh-CN" b="1" dirty="0"/>
              <a:t>   Optimized for ranking (good precision)</a:t>
            </a:r>
          </a:p>
          <a:p>
            <a:r>
              <a:rPr lang="en-US" altLang="zh-CN" b="1" dirty="0"/>
              <a:t>Cons:</a:t>
            </a:r>
          </a:p>
          <a:p>
            <a:pPr marL="285750" indent="-285750">
              <a:buFontTx/>
              <a:buChar char="-"/>
            </a:pPr>
            <a:r>
              <a:rPr lang="en-US" altLang="zh-CN" b="1" dirty="0">
                <a:solidFill>
                  <a:srgbClr val="FF0000"/>
                </a:solidFill>
              </a:rPr>
              <a:t>Only model partial data (low recall</a:t>
            </a:r>
            <a:r>
              <a:rPr lang="en-US" altLang="zh-CN" b="1" dirty="0" smtClean="0">
                <a:solidFill>
                  <a:srgbClr val="FF0000"/>
                </a:solidFill>
              </a:rPr>
              <a:t>)</a:t>
            </a:r>
            <a:endParaRPr lang="en-US" altLang="zh-CN" b="1" dirty="0">
              <a:solidFill>
                <a:srgbClr val="FF0000"/>
              </a:solidFill>
            </a:endParaRPr>
          </a:p>
        </p:txBody>
      </p:sp>
      <p:sp>
        <p:nvSpPr>
          <p:cNvPr id="5" name="文本框 4"/>
          <p:cNvSpPr txBox="1"/>
          <p:nvPr/>
        </p:nvSpPr>
        <p:spPr>
          <a:xfrm>
            <a:off x="4267200" y="4847272"/>
            <a:ext cx="3877985" cy="1477328"/>
          </a:xfrm>
          <a:prstGeom prst="rect">
            <a:avLst/>
          </a:prstGeom>
          <a:solidFill>
            <a:schemeClr val="bg1"/>
          </a:solidFill>
        </p:spPr>
        <p:txBody>
          <a:bodyPr wrap="none" rtlCol="0">
            <a:spAutoFit/>
          </a:bodyPr>
          <a:lstStyle/>
          <a:p>
            <a:r>
              <a:rPr lang="en-US" altLang="zh-CN" b="1" dirty="0"/>
              <a:t>Pros:</a:t>
            </a:r>
          </a:p>
          <a:p>
            <a:r>
              <a:rPr lang="en-US" altLang="zh-CN" dirty="0"/>
              <a:t>+</a:t>
            </a:r>
            <a:r>
              <a:rPr lang="en-US" altLang="zh-CN" b="1" dirty="0"/>
              <a:t>   Model the full data (good recall)</a:t>
            </a:r>
          </a:p>
          <a:p>
            <a:r>
              <a:rPr lang="en-US" altLang="zh-CN" b="1" dirty="0"/>
              <a:t>Cons:</a:t>
            </a:r>
          </a:p>
          <a:p>
            <a:pPr marL="285750" indent="-285750">
              <a:buFontTx/>
              <a:buChar char="-"/>
            </a:pPr>
            <a:r>
              <a:rPr lang="en-US" altLang="zh-CN" b="1" dirty="0"/>
              <a:t>Less efficient </a:t>
            </a:r>
            <a:endParaRPr lang="en-US" altLang="zh-CN" b="1" dirty="0" smtClean="0"/>
          </a:p>
          <a:p>
            <a:pPr marL="285750" indent="-285750">
              <a:buFontTx/>
              <a:buChar char="-"/>
            </a:pPr>
            <a:r>
              <a:rPr lang="en-US" altLang="zh-CN" b="1" dirty="0" smtClean="0">
                <a:solidFill>
                  <a:srgbClr val="FF0000"/>
                </a:solidFill>
              </a:rPr>
              <a:t>Uniform </a:t>
            </a:r>
            <a:r>
              <a:rPr lang="en-US" altLang="zh-CN" b="1" dirty="0">
                <a:solidFill>
                  <a:srgbClr val="FF0000"/>
                </a:solidFill>
              </a:rPr>
              <a:t>weighting on missing data</a:t>
            </a:r>
            <a:r>
              <a:rPr lang="en-US" altLang="zh-CN" b="1" dirty="0" smtClean="0">
                <a:solidFill>
                  <a:srgbClr val="FF0000"/>
                </a:solidFill>
              </a:rPr>
              <a:t>.</a:t>
            </a:r>
            <a:endParaRPr lang="en-US" altLang="zh-CN" b="1" dirty="0">
              <a:solidFill>
                <a:srgbClr val="FF0000"/>
              </a:solidFill>
            </a:endParaRPr>
          </a:p>
        </p:txBody>
      </p:sp>
      <p:cxnSp>
        <p:nvCxnSpPr>
          <p:cNvPr id="9" name="直线连接符 8"/>
          <p:cNvCxnSpPr/>
          <p:nvPr/>
        </p:nvCxnSpPr>
        <p:spPr>
          <a:xfrm>
            <a:off x="0" y="1447800"/>
            <a:ext cx="9144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a:off x="4191000" y="1447800"/>
            <a:ext cx="0" cy="541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线连接符 17"/>
          <p:cNvCxnSpPr/>
          <p:nvPr/>
        </p:nvCxnSpPr>
        <p:spPr>
          <a:xfrm>
            <a:off x="0" y="2133600"/>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609600" y="1447800"/>
            <a:ext cx="2944398" cy="646331"/>
          </a:xfrm>
          <a:prstGeom prst="rect">
            <a:avLst/>
          </a:prstGeom>
          <a:noFill/>
        </p:spPr>
        <p:txBody>
          <a:bodyPr wrap="none" rtlCol="0">
            <a:spAutoFit/>
          </a:bodyPr>
          <a:lstStyle/>
          <a:p>
            <a:r>
              <a:rPr kumimoji="1" lang="en-US" altLang="zh-CN" b="1" dirty="0" smtClean="0"/>
              <a:t>Pair-wise Ranking Method</a:t>
            </a:r>
          </a:p>
          <a:p>
            <a:r>
              <a:rPr kumimoji="1" lang="en-US" altLang="zh-CN" b="1" dirty="0" smtClean="0"/>
              <a:t>(BPR, </a:t>
            </a:r>
            <a:r>
              <a:rPr kumimoji="1" lang="en-US" altLang="zh-CN" b="1" dirty="0" err="1" smtClean="0"/>
              <a:t>Rendle</a:t>
            </a:r>
            <a:r>
              <a:rPr kumimoji="1" lang="en-US" altLang="zh-CN" b="1" dirty="0" smtClean="0"/>
              <a:t> et al, UAI 2009)</a:t>
            </a:r>
            <a:endParaRPr kumimoji="1" lang="zh-CN" altLang="en-US" b="1" dirty="0"/>
          </a:p>
        </p:txBody>
      </p:sp>
      <p:sp>
        <p:nvSpPr>
          <p:cNvPr id="38" name="文本框 37"/>
          <p:cNvSpPr txBox="1"/>
          <p:nvPr/>
        </p:nvSpPr>
        <p:spPr>
          <a:xfrm>
            <a:off x="5219215" y="1456492"/>
            <a:ext cx="2968381" cy="677108"/>
          </a:xfrm>
          <a:prstGeom prst="rect">
            <a:avLst/>
          </a:prstGeom>
          <a:noFill/>
        </p:spPr>
        <p:txBody>
          <a:bodyPr wrap="none" rtlCol="0">
            <a:spAutoFit/>
          </a:bodyPr>
          <a:lstStyle/>
          <a:p>
            <a:pPr algn="ctr"/>
            <a:r>
              <a:rPr lang="en-US" altLang="zh-CN" sz="2000" b="1" dirty="0"/>
              <a:t>Regression-based </a:t>
            </a:r>
            <a:r>
              <a:rPr lang="en-US" altLang="zh-CN" sz="2000" b="1" dirty="0" smtClean="0"/>
              <a:t>Method</a:t>
            </a:r>
            <a:endParaRPr lang="en-US" altLang="zh-CN" sz="2000" b="1" dirty="0"/>
          </a:p>
          <a:p>
            <a:pPr algn="ctr"/>
            <a:r>
              <a:rPr lang="en-US" altLang="zh-CN" b="1" dirty="0"/>
              <a:t>(WALS, </a:t>
            </a:r>
            <a:r>
              <a:rPr lang="en-US" altLang="zh-CN" b="1" i="1" dirty="0"/>
              <a:t>Hu et al, ICDM 2008</a:t>
            </a:r>
            <a:r>
              <a:rPr lang="en-US" altLang="zh-CN" b="1" dirty="0" smtClean="0"/>
              <a:t>)</a:t>
            </a:r>
            <a:endParaRPr lang="en-US" altLang="zh-CN" b="1" dirty="0"/>
          </a:p>
        </p:txBody>
      </p:sp>
      <p:sp>
        <p:nvSpPr>
          <p:cNvPr id="22" name="矩形 21"/>
          <p:cNvSpPr/>
          <p:nvPr/>
        </p:nvSpPr>
        <p:spPr>
          <a:xfrm>
            <a:off x="609600" y="2133600"/>
            <a:ext cx="2953528" cy="369332"/>
          </a:xfrm>
          <a:prstGeom prst="rect">
            <a:avLst/>
          </a:prstGeom>
        </p:spPr>
        <p:txBody>
          <a:bodyPr wrap="none">
            <a:spAutoFit/>
          </a:bodyPr>
          <a:lstStyle/>
          <a:p>
            <a:pPr algn="ctr">
              <a:defRPr/>
            </a:pPr>
            <a:r>
              <a:rPr lang="en-US" altLang="zh-CN" b="1" dirty="0"/>
              <a:t>Sampling negative instances:</a:t>
            </a:r>
          </a:p>
        </p:txBody>
      </p:sp>
      <p:sp>
        <p:nvSpPr>
          <p:cNvPr id="23" name="矩形 22"/>
          <p:cNvSpPr/>
          <p:nvPr/>
        </p:nvSpPr>
        <p:spPr>
          <a:xfrm>
            <a:off x="5029200" y="2133600"/>
            <a:ext cx="3712074" cy="369332"/>
          </a:xfrm>
          <a:prstGeom prst="rect">
            <a:avLst/>
          </a:prstGeom>
        </p:spPr>
        <p:txBody>
          <a:bodyPr wrap="none">
            <a:spAutoFit/>
          </a:bodyPr>
          <a:lstStyle/>
          <a:p>
            <a:pPr algn="ctr">
              <a:defRPr/>
            </a:pPr>
            <a:r>
              <a:rPr lang="en-US" altLang="zh-CN" b="1" dirty="0"/>
              <a:t>Treating all missing data as negative:</a:t>
            </a:r>
          </a:p>
        </p:txBody>
      </p:sp>
      <p:sp>
        <p:nvSpPr>
          <p:cNvPr id="41" name="文本框 40"/>
          <p:cNvSpPr txBox="1"/>
          <p:nvPr/>
        </p:nvSpPr>
        <p:spPr>
          <a:xfrm>
            <a:off x="4267200" y="4038600"/>
            <a:ext cx="4648200" cy="1384995"/>
          </a:xfrm>
          <a:prstGeom prst="rect">
            <a:avLst/>
          </a:prstGeom>
          <a:solidFill>
            <a:schemeClr val="bg1">
              <a:alpha val="74000"/>
            </a:schemeClr>
          </a:solidFill>
        </p:spPr>
        <p:txBody>
          <a:bodyPr wrap="square" rtlCol="0">
            <a:spAutoFit/>
          </a:bodyPr>
          <a:lstStyle/>
          <a:p>
            <a:pPr algn="ctr"/>
            <a:r>
              <a:rPr lang="en-US" sz="2800" dirty="0" smtClean="0">
                <a:solidFill>
                  <a:srgbClr val="FF0000"/>
                </a:solidFill>
              </a:rPr>
              <a:t>Work #1: Address both the effectiveness and efficiency issue of regression method.</a:t>
            </a:r>
            <a:endParaRPr lang="en-US" sz="2800" dirty="0">
              <a:solidFill>
                <a:srgbClr val="FF0000"/>
              </a:solidFill>
            </a:endParaRPr>
          </a:p>
        </p:txBody>
      </p:sp>
    </p:spTree>
    <p:extLst>
      <p:ext uri="{BB962C8B-B14F-4D97-AF65-F5344CB8AC3E}">
        <p14:creationId xmlns:p14="http://schemas.microsoft.com/office/powerpoint/2010/main" val="62091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par>
                                <p:cTn id="13" presetID="14" presetClass="entr" presetSubtype="1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randombar(horizontal)">
                                      <p:cBhvr>
                                        <p:cTn id="15" dur="500"/>
                                        <p:tgtEl>
                                          <p:spTgt spid="33"/>
                                        </p:tgtEl>
                                      </p:cBhvr>
                                    </p:animEffect>
                                  </p:childTnLst>
                                </p:cTn>
                              </p:par>
                              <p:par>
                                <p:cTn id="16" presetID="14" presetClass="entr" presetSubtype="1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randombar(horizontal)">
                                      <p:cBhvr>
                                        <p:cTn id="24" dur="500"/>
                                        <p:tgtEl>
                                          <p:spTgt spid="3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randombar(horizontal)">
                                      <p:cBhvr>
                                        <p:cTn id="32" dur="500"/>
                                        <p:tgtEl>
                                          <p:spTgt spid="3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randombar(horizontal)">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anim calcmode="lin" valueType="num">
                                      <p:cBhvr>
                                        <p:cTn id="46" dur="500" fill="hold"/>
                                        <p:tgtEl>
                                          <p:spTgt spid="41"/>
                                        </p:tgtEl>
                                        <p:attrNameLst>
                                          <p:attrName>ppt_x</p:attrName>
                                        </p:attrNameLst>
                                      </p:cBhvr>
                                      <p:tavLst>
                                        <p:tav tm="0">
                                          <p:val>
                                            <p:strVal val="#ppt_x"/>
                                          </p:val>
                                        </p:tav>
                                        <p:tav tm="100000">
                                          <p:val>
                                            <p:strVal val="#ppt_x"/>
                                          </p:val>
                                        </p:tav>
                                      </p:tavLst>
                                    </p:anim>
                                    <p:anim calcmode="lin" valueType="num">
                                      <p:cBhvr>
                                        <p:cTn id="47"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animBg="1"/>
      <p:bldP spid="35" grpId="0"/>
      <p:bldP spid="36" grpId="0"/>
      <p:bldP spid="42" grpId="0"/>
      <p:bldP spid="3" grpId="0"/>
      <p:bldP spid="5" grpId="0" animBg="1"/>
      <p:bldP spid="41" grpId="0" animBg="1"/>
    </p:bldLst>
  </p:timing>
</p:sld>
</file>

<file path=ppt/theme/theme1.xml><?xml version="1.0" encoding="utf-8"?>
<a:theme xmlns:a="http://schemas.openxmlformats.org/drawingml/2006/main" name="LMS-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LMS-Template (1)</Template>
  <TotalTime>11918</TotalTime>
  <Words>4088</Words>
  <Application>Microsoft Office PowerPoint</Application>
  <PresentationFormat>全屏显示(4:3)</PresentationFormat>
  <Paragraphs>707</Paragraphs>
  <Slides>58</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58</vt:i4>
      </vt:variant>
    </vt:vector>
  </HeadingPairs>
  <TitlesOfParts>
    <vt:vector size="67" baseType="lpstr">
      <vt:lpstr>Gill Sans Light</vt:lpstr>
      <vt:lpstr>MS PGothic</vt:lpstr>
      <vt:lpstr>宋体</vt:lpstr>
      <vt:lpstr>Zapf Dingbats</vt:lpstr>
      <vt:lpstr>Arial</vt:lpstr>
      <vt:lpstr>Calibri</vt:lpstr>
      <vt:lpstr>Microsoft Sans Serif</vt:lpstr>
      <vt:lpstr>Times New Roman</vt:lpstr>
      <vt:lpstr>LMS-Template (1)</vt:lpstr>
      <vt:lpstr>Collaborative Filtering for  Implicit Feedback </vt:lpstr>
      <vt:lpstr>Outline</vt:lpstr>
      <vt:lpstr>Value of Recommender System (RS)</vt:lpstr>
      <vt:lpstr>Collaborative Filtering (CF)</vt:lpstr>
      <vt:lpstr>Matrix Factorization (MF)</vt:lpstr>
      <vt:lpstr>MF on Explicit Feedback</vt:lpstr>
      <vt:lpstr>But for Implicit Feedback…</vt:lpstr>
      <vt:lpstr>Challenges for Learning from Implicit Feedback</vt:lpstr>
      <vt:lpstr>Previous Implicit MF Solutions</vt:lpstr>
      <vt:lpstr>Work #1:  SIGIR 2016. Fast Matrix Factorization for Online Recommendation with Implicit Feedback.</vt:lpstr>
      <vt:lpstr>Drawback #1: Uniform Weighting - Limits model’s fidelity and flexibility </vt:lpstr>
      <vt:lpstr>Drawback #2: Low Efficiency - Difficult for large-scale data</vt:lpstr>
      <vt:lpstr>Drawback #3:  - Difficult to support online learning</vt:lpstr>
      <vt:lpstr>Key Features</vt:lpstr>
      <vt:lpstr>#1. Item-Oriented Weighting on Missing Data</vt:lpstr>
      <vt:lpstr>#2. Optimization (Coordinate Descent)</vt:lpstr>
      <vt:lpstr>#2.1 Efficient eALS Learner</vt:lpstr>
      <vt:lpstr>#2.2 Time Complexity</vt:lpstr>
      <vt:lpstr>#3. Online Incremental Learning</vt:lpstr>
      <vt:lpstr>Outline</vt:lpstr>
      <vt:lpstr>Dataset &amp; Baselines</vt:lpstr>
      <vt:lpstr>Offline Protocol (Static data)</vt:lpstr>
      <vt:lpstr>Compare whole-data based MF</vt:lpstr>
      <vt:lpstr>Compare with Sampled-based BPR</vt:lpstr>
      <vt:lpstr>Efficiency Comparison</vt:lpstr>
      <vt:lpstr>Online Protocol (dynamic data stream)</vt:lpstr>
      <vt:lpstr>Number of Online Iterations</vt:lpstr>
      <vt:lpstr>Compare dynamic MF methods</vt:lpstr>
      <vt:lpstr>Conclusion of Work #1</vt:lpstr>
      <vt:lpstr>Outline</vt:lpstr>
      <vt:lpstr>Limitation of Matrix Factorization</vt:lpstr>
      <vt:lpstr>Limitation of Matrix Factorization</vt:lpstr>
      <vt:lpstr>Key of this Work</vt:lpstr>
      <vt:lpstr>Related Work</vt:lpstr>
      <vt:lpstr>Related Work</vt:lpstr>
      <vt:lpstr>Related Work</vt:lpstr>
      <vt:lpstr>Summarize Related Work</vt:lpstr>
      <vt:lpstr>Proposed Methods</vt:lpstr>
      <vt:lpstr>NCF Framework</vt:lpstr>
      <vt:lpstr>Generalized Matrix Factorization (GMF)</vt:lpstr>
      <vt:lpstr>Multi-Layer Perceptron (MLP)</vt:lpstr>
      <vt:lpstr>MF vs. MLP</vt:lpstr>
      <vt:lpstr>MF vs. MLP</vt:lpstr>
      <vt:lpstr>PowerPoint 演示文稿</vt:lpstr>
      <vt:lpstr>An Intuitive Solution – Neural Tensor Network</vt:lpstr>
      <vt:lpstr>Our Fusion of GMF and MLP</vt:lpstr>
      <vt:lpstr>Learning NCF Models</vt:lpstr>
      <vt:lpstr>Experimental Setup</vt:lpstr>
      <vt:lpstr>Baselines</vt:lpstr>
      <vt:lpstr>NCF parameter settings</vt:lpstr>
      <vt:lpstr>Performance Comparison </vt:lpstr>
      <vt:lpstr>Utility of Pre-training</vt:lpstr>
      <vt:lpstr>Log Loss with Negative Sampling</vt:lpstr>
      <vt:lpstr>Convergence Behavior</vt:lpstr>
      <vt:lpstr>Is Deeper Helpful?</vt:lpstr>
      <vt:lpstr>Conclusion</vt:lpstr>
      <vt:lpstr>Final Thoughts on RS</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Plan and Strategy on Research in 2012</dc:title>
  <dc:creator>workshop</dc:creator>
  <cp:lastModifiedBy>he8819197</cp:lastModifiedBy>
  <cp:revision>2607</cp:revision>
  <dcterms:created xsi:type="dcterms:W3CDTF">2013-08-19T12:17:56Z</dcterms:created>
  <dcterms:modified xsi:type="dcterms:W3CDTF">2016-12-22T01:35:01Z</dcterms:modified>
</cp:coreProperties>
</file>